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93" r:id="rId9"/>
    <p:sldId id="263" r:id="rId10"/>
    <p:sldId id="267" r:id="rId11"/>
    <p:sldId id="268" r:id="rId12"/>
    <p:sldId id="288" r:id="rId13"/>
    <p:sldId id="285" r:id="rId14"/>
    <p:sldId id="269" r:id="rId15"/>
    <p:sldId id="6604" r:id="rId16"/>
    <p:sldId id="6605" r:id="rId17"/>
    <p:sldId id="274" r:id="rId18"/>
    <p:sldId id="275" r:id="rId19"/>
    <p:sldId id="276" r:id="rId20"/>
    <p:sldId id="271" r:id="rId21"/>
    <p:sldId id="272" r:id="rId22"/>
    <p:sldId id="273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91" r:id="rId32"/>
    <p:sldId id="294" r:id="rId33"/>
    <p:sldId id="290" r:id="rId34"/>
    <p:sldId id="286" r:id="rId35"/>
    <p:sldId id="287" r:id="rId36"/>
    <p:sldId id="297" r:id="rId37"/>
    <p:sldId id="264" r:id="rId38"/>
    <p:sldId id="266" r:id="rId39"/>
    <p:sldId id="270" r:id="rId40"/>
    <p:sldId id="28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33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936E3-9325-46ED-8655-B99478B42D1A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CE0D0-4B6A-4E2B-B844-EDF89305C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96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8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7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4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8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2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99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70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3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3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7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urple and white logo&#10;&#10;Description automatically generated">
            <a:extLst>
              <a:ext uri="{FF2B5EF4-FFF2-40B4-BE49-F238E27FC236}">
                <a16:creationId xmlns:a16="http://schemas.microsoft.com/office/drawing/2014/main" id="{9C030CD7-3415-D1A9-74E4-549D2471891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230188"/>
            <a:ext cx="600710" cy="59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8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3.png"/><Relationship Id="rId4" Type="http://schemas.openxmlformats.org/officeDocument/2006/relationships/image" Target="../media/image3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" Type="http://schemas.openxmlformats.org/officeDocument/2006/relationships/image" Target="../media/image13.png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19" Type="http://schemas.openxmlformats.org/officeDocument/2006/relationships/image" Target="../media/image30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Cluster_analysi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youtu.be/8tq1C8spV_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s://youtu.be/KF6sLCeBj0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3.jpeg"/><Relationship Id="rId7" Type="http://schemas.openxmlformats.org/officeDocument/2006/relationships/hyperlink" Target="https://youtu.be/KF6sLCeBj0s" TargetMode="External"/><Relationship Id="rId2" Type="http://schemas.openxmlformats.org/officeDocument/2006/relationships/hyperlink" Target="https://youtu.be/8tq1C8spV_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0.png"/><Relationship Id="rId5" Type="http://schemas.openxmlformats.org/officeDocument/2006/relationships/hyperlink" Target="https://en.wikipedia.org/wiki/Go_and_mathematics" TargetMode="Externa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1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" Type="http://schemas.openxmlformats.org/officeDocument/2006/relationships/image" Target="../media/image14.png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19" Type="http://schemas.openxmlformats.org/officeDocument/2006/relationships/image" Target="../media/image40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hyperlink" Target="https://en.wikipedia.org/wiki/AlphaGo" TargetMode="External"/><Relationship Id="rId7" Type="http://schemas.openxmlformats.org/officeDocument/2006/relationships/hyperlink" Target="https://youtu.be/KF6sLCeBj0s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hyperlink" Target="https://youtu.be/8tq1C8spV_g" TargetMode="External"/><Relationship Id="rId4" Type="http://schemas.openxmlformats.org/officeDocument/2006/relationships/hyperlink" Target="https://en.wikipedia.org/wiki/Deep_Blue_(chess_computer)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7" Type="http://schemas.openxmlformats.org/officeDocument/2006/relationships/image" Target="../media/image74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lilianweng.github.io/lil-log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31.png"/><Relationship Id="rId7" Type="http://schemas.openxmlformats.org/officeDocument/2006/relationships/image" Target="../media/image170.png"/><Relationship Id="rId12" Type="http://schemas.openxmlformats.org/officeDocument/2006/relationships/image" Target="../media/image2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19.png"/><Relationship Id="rId5" Type="http://schemas.openxmlformats.org/officeDocument/2006/relationships/image" Target="../media/image130.png"/><Relationship Id="rId10" Type="http://schemas.openxmlformats.org/officeDocument/2006/relationships/image" Target="../media/image160.png"/><Relationship Id="rId4" Type="http://schemas.openxmlformats.org/officeDocument/2006/relationships/image" Target="../media/image141.png"/><Relationship Id="rId9" Type="http://schemas.openxmlformats.org/officeDocument/2006/relationships/image" Target="../media/image18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3.pn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rtificial Intelligence (AI) and Machine Learning Major - Florida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7693" y="2362881"/>
            <a:ext cx="5614307" cy="285273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Introduction to Reinforcement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6589486" y="5357813"/>
            <a:ext cx="5519964" cy="150018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Hongning Wang</a:t>
            </a:r>
          </a:p>
          <a:p>
            <a:r>
              <a:rPr lang="en-US" dirty="0">
                <a:solidFill>
                  <a:schemeClr val="bg1"/>
                </a:solidFill>
              </a:rPr>
              <a:t>CS@THU</a:t>
            </a:r>
          </a:p>
        </p:txBody>
      </p:sp>
    </p:spTree>
    <p:extLst>
      <p:ext uri="{BB962C8B-B14F-4D97-AF65-F5344CB8AC3E}">
        <p14:creationId xmlns:p14="http://schemas.microsoft.com/office/powerpoint/2010/main" val="2630657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reinforcement learning?</a:t>
            </a:r>
          </a:p>
          <a:p>
            <a:r>
              <a:rPr lang="en-US" dirty="0"/>
              <a:t>Why do we need it?</a:t>
            </a:r>
          </a:p>
          <a:p>
            <a:r>
              <a:rPr lang="en-US" dirty="0"/>
              <a:t>How to?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34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8151" y="2610305"/>
            <a:ext cx="53189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Reinforcement learning</a:t>
            </a:r>
            <a:r>
              <a:rPr lang="en-US" i="1" dirty="0"/>
              <a:t> (</a:t>
            </a:r>
            <a:r>
              <a:rPr lang="en-US" b="1" i="1" dirty="0"/>
              <a:t>RL</a:t>
            </a:r>
            <a:r>
              <a:rPr lang="en-US" i="1" dirty="0"/>
              <a:t>) is an area of </a:t>
            </a:r>
            <a:r>
              <a:rPr lang="en-US" i="1" u="sng" dirty="0"/>
              <a:t>machine learning</a:t>
            </a:r>
            <a:r>
              <a:rPr lang="en-US" i="1" dirty="0"/>
              <a:t> concerned with how </a:t>
            </a:r>
            <a:r>
              <a:rPr lang="en-US" i="1" u="sng" dirty="0"/>
              <a:t>software agents</a:t>
            </a:r>
            <a:r>
              <a:rPr lang="en-US" i="1" dirty="0"/>
              <a:t> ought to take actions in an environment in order to maximize the notion of cumulative reward. </a:t>
            </a:r>
          </a:p>
          <a:p>
            <a:r>
              <a:rPr lang="en-US" i="1" dirty="0"/>
              <a:t>                                                                      - Wikipedia</a:t>
            </a:r>
          </a:p>
        </p:txBody>
      </p:sp>
      <p:sp>
        <p:nvSpPr>
          <p:cNvPr id="5" name="Rectangle 4"/>
          <p:cNvSpPr/>
          <p:nvPr/>
        </p:nvSpPr>
        <p:spPr>
          <a:xfrm>
            <a:off x="3138151" y="2610305"/>
            <a:ext cx="51901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Reinforcement learning </a:t>
            </a:r>
            <a:r>
              <a:rPr lang="en-US" i="1" dirty="0"/>
              <a:t>is learning what to do — how to map situations to actions — so as to maximize a numerical reward signal.</a:t>
            </a:r>
          </a:p>
          <a:p>
            <a:r>
              <a:rPr lang="en-US" i="1" dirty="0"/>
              <a:t>			- Sutton &amp; </a:t>
            </a:r>
            <a:r>
              <a:rPr lang="en-US" i="1" dirty="0" err="1"/>
              <a:t>Barto</a:t>
            </a:r>
            <a:r>
              <a:rPr lang="en-US" i="1" dirty="0"/>
              <a:t>, 2018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 family of problems</a:t>
            </a:r>
          </a:p>
          <a:p>
            <a:pPr lvl="1"/>
            <a:r>
              <a:rPr lang="en-US" dirty="0"/>
              <a:t>Sequential decision making</a:t>
            </a:r>
          </a:p>
          <a:p>
            <a:pPr lvl="2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15470" y="3223825"/>
            <a:ext cx="3205263" cy="2245551"/>
            <a:chOff x="615470" y="3223825"/>
            <a:chExt cx="3205263" cy="2245551"/>
          </a:xfrm>
        </p:grpSpPr>
        <p:pic>
          <p:nvPicPr>
            <p:cNvPr id="1026" name="Picture 2" descr="Review: STARCRAFT REMASTERED — GameTyrant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470" y="3223825"/>
              <a:ext cx="3205263" cy="1803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479448" y="5100044"/>
              <a:ext cx="1658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Game playing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383110" y="3228737"/>
            <a:ext cx="3221340" cy="2240639"/>
            <a:chOff x="4383110" y="3228737"/>
            <a:chExt cx="3221340" cy="2240639"/>
          </a:xfrm>
        </p:grpSpPr>
        <p:pic>
          <p:nvPicPr>
            <p:cNvPr id="1034" name="Picture 10" descr="How Cities in the San Francisco Bay Area Are Paving the Way for ...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3110" y="3228737"/>
              <a:ext cx="3221340" cy="1798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5266648" y="5100044"/>
              <a:ext cx="1658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Self-driving car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166827" y="3223826"/>
            <a:ext cx="2724748" cy="2245550"/>
            <a:chOff x="8166827" y="3223826"/>
            <a:chExt cx="2724748" cy="2245550"/>
          </a:xfrm>
        </p:grpSpPr>
        <p:pic>
          <p:nvPicPr>
            <p:cNvPr id="1036" name="Picture 12" descr="Chatbot Definiti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6827" y="3223826"/>
              <a:ext cx="2724748" cy="1816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8521863" y="5100044"/>
              <a:ext cx="2369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Conversational system</a:t>
              </a:r>
            </a:p>
          </p:txBody>
        </p:sp>
      </p:grp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8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typical (narrow) view of the problem formulation</a:t>
            </a:r>
          </a:p>
          <a:p>
            <a:pPr lvl="2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5</a:t>
            </a:fld>
            <a:endParaRPr lang="en-US"/>
          </a:p>
        </p:txBody>
      </p:sp>
      <p:pic>
        <p:nvPicPr>
          <p:cNvPr id="4098" name="Picture 2" descr="A (Long) Peek into Reinforcement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929" y="2795676"/>
            <a:ext cx="5876925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059750" y="5518646"/>
            <a:ext cx="2167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Image credit: </a:t>
            </a:r>
            <a:r>
              <a:rPr lang="en-US" sz="1200" i="1" dirty="0" err="1"/>
              <a:t>Lil'Log</a:t>
            </a:r>
            <a:endParaRPr lang="en-US" sz="1200" i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5310436" y="2293123"/>
            <a:ext cx="4426072" cy="1038212"/>
            <a:chOff x="5022761" y="2293123"/>
            <a:chExt cx="4426072" cy="1038212"/>
          </a:xfrm>
        </p:grpSpPr>
        <p:sp>
          <p:nvSpPr>
            <p:cNvPr id="5" name="Rectangle 4"/>
            <p:cNvSpPr/>
            <p:nvPr/>
          </p:nvSpPr>
          <p:spPr>
            <a:xfrm>
              <a:off x="5022761" y="3000777"/>
              <a:ext cx="1073239" cy="33055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6166933" y="2734614"/>
              <a:ext cx="605142" cy="27233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843008" y="2293123"/>
              <a:ext cx="2605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Markov decision process, to be covered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51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 family of solutions</a:t>
            </a:r>
          </a:p>
          <a:p>
            <a:pPr lvl="1"/>
            <a:r>
              <a:rPr lang="en-US" dirty="0"/>
              <a:t>Taking a series of actions to maximize cumulative return </a:t>
            </a:r>
          </a:p>
          <a:p>
            <a:pPr lvl="2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428419" y="3025583"/>
            <a:ext cx="3550399" cy="2567750"/>
            <a:chOff x="1806200" y="3029416"/>
            <a:chExt cx="3550399" cy="2567750"/>
          </a:xfrm>
        </p:grpSpPr>
        <p:pic>
          <p:nvPicPr>
            <p:cNvPr id="17" name="Picture 2" descr="Markov Decision process - Artificial Inteligenc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6200" y="3029416"/>
              <a:ext cx="3550399" cy="2203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005070" y="5227834"/>
              <a:ext cx="1631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Planning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253646" y="3220994"/>
            <a:ext cx="3825325" cy="2372339"/>
            <a:chOff x="6611153" y="3220994"/>
            <a:chExt cx="3825325" cy="2372339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1153" y="3220994"/>
              <a:ext cx="3825325" cy="209797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68944" y="5224001"/>
              <a:ext cx="2372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Planning while learning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994999" y="5621646"/>
            <a:ext cx="21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Image credit: David Silver, “Model-Free Prediction”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275017" y="5408667"/>
            <a:ext cx="1231516" cy="39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99800" y="5491535"/>
            <a:ext cx="1893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Reinforcement</a:t>
            </a:r>
          </a:p>
        </p:txBody>
      </p:sp>
    </p:spTree>
    <p:extLst>
      <p:ext uri="{BB962C8B-B14F-4D97-AF65-F5344CB8AC3E}">
        <p14:creationId xmlns:p14="http://schemas.microsoft.com/office/powerpoint/2010/main" val="358753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052" y="2865769"/>
            <a:ext cx="3471895" cy="34905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 collection of fields that study such problems and solutions</a:t>
            </a:r>
          </a:p>
          <a:p>
            <a:pPr lvl="1"/>
            <a:r>
              <a:rPr lang="en-US" dirty="0"/>
              <a:t>Computer science, psychology, neuroscience, optimization, operational research, and many others</a:t>
            </a:r>
          </a:p>
          <a:p>
            <a:pPr lvl="2"/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7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424930" y="6125517"/>
            <a:ext cx="21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Figure credit: David Silver, “Introduction to RL”</a:t>
            </a:r>
          </a:p>
        </p:txBody>
      </p:sp>
    </p:spTree>
    <p:extLst>
      <p:ext uri="{BB962C8B-B14F-4D97-AF65-F5344CB8AC3E}">
        <p14:creationId xmlns:p14="http://schemas.microsoft.com/office/powerpoint/2010/main" val="868125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 family of problems</a:t>
            </a:r>
          </a:p>
          <a:p>
            <a:pPr lvl="1"/>
            <a:r>
              <a:rPr lang="en-US" dirty="0"/>
              <a:t>Sequential decision making</a:t>
            </a:r>
          </a:p>
          <a:p>
            <a:r>
              <a:rPr lang="en-US" dirty="0"/>
              <a:t>It is a family of solutions</a:t>
            </a:r>
          </a:p>
          <a:p>
            <a:pPr lvl="1"/>
            <a:r>
              <a:rPr lang="en-US" dirty="0"/>
              <a:t>Planning and learning</a:t>
            </a:r>
          </a:p>
          <a:p>
            <a:r>
              <a:rPr lang="en-US" dirty="0"/>
              <a:t>It is a collection of fields that study the problems and solutions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96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Vs. Supervised machine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Classification as an example</a:t>
                </a:r>
              </a:p>
              <a:p>
                <a:pPr lvl="1"/>
                <a:r>
                  <a:rPr lang="en-US" dirty="0"/>
                  <a:t>Training time</a:t>
                </a:r>
              </a:p>
              <a:p>
                <a:pPr lvl="2"/>
                <a:r>
                  <a:rPr lang="en-US" dirty="0"/>
                  <a:t>Input: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{</m:t>
                        </m:r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2"/>
                <a:r>
                  <a:rPr lang="en-US" dirty="0"/>
                  <a:t>Output: 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Goal: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Testing time</a:t>
                </a:r>
              </a:p>
              <a:p>
                <a:pPr lvl="2"/>
                <a:r>
                  <a:rPr lang="en-US" dirty="0"/>
                  <a:t>Apply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9</a:t>
            </a:fld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3839613" y="3687936"/>
            <a:ext cx="835419" cy="9527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3855076" y="3684578"/>
            <a:ext cx="3082344" cy="1346906"/>
            <a:chOff x="3855076" y="3684578"/>
            <a:chExt cx="3082344" cy="1346906"/>
          </a:xfrm>
        </p:grpSpPr>
        <p:sp>
          <p:nvSpPr>
            <p:cNvPr id="10" name="TextBox 9"/>
            <p:cNvSpPr txBox="1"/>
            <p:nvPr/>
          </p:nvSpPr>
          <p:spPr>
            <a:xfrm>
              <a:off x="3855076" y="4662152"/>
              <a:ext cx="308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The only decision(s) to make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4207100" y="3684578"/>
              <a:ext cx="550638" cy="95303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/>
          <p:cNvCxnSpPr/>
          <p:nvPr/>
        </p:nvCxnSpPr>
        <p:spPr>
          <a:xfrm flipH="1" flipV="1">
            <a:off x="4421746" y="3679326"/>
            <a:ext cx="390659" cy="95828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266941" y="5341857"/>
            <a:ext cx="4258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</a:rPr>
              <a:t>Are we making any decisions here?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644806" y="2011667"/>
            <a:ext cx="3589743" cy="4009265"/>
            <a:chOff x="7644806" y="2011667"/>
            <a:chExt cx="3589743" cy="400926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4806" y="2011667"/>
              <a:ext cx="3589743" cy="3530245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7930579" y="5559267"/>
              <a:ext cx="3072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Image credit: Bishop, “Pattern Recognition and Machine Learning”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725530" y="2173521"/>
            <a:ext cx="5309642" cy="843558"/>
            <a:chOff x="2725530" y="2173521"/>
            <a:chExt cx="5309642" cy="843558"/>
          </a:xfrm>
        </p:grpSpPr>
        <p:sp>
          <p:nvSpPr>
            <p:cNvPr id="16" name="Rectangle 15"/>
            <p:cNvSpPr/>
            <p:nvPr/>
          </p:nvSpPr>
          <p:spPr>
            <a:xfrm>
              <a:off x="2725530" y="2668105"/>
              <a:ext cx="1481570" cy="34897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3542748" y="2173521"/>
              <a:ext cx="4492424" cy="494584"/>
              <a:chOff x="3542748" y="2173521"/>
              <a:chExt cx="4492424" cy="494584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4421746" y="2173521"/>
                <a:ext cx="36134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i="1" dirty="0"/>
                  <a:t>Do we really have a choice here?</a:t>
                </a: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 flipH="1">
                <a:off x="3542748" y="2358187"/>
                <a:ext cx="851811" cy="3099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5" name="Straight Arrow Connector 24"/>
          <p:cNvCxnSpPr/>
          <p:nvPr/>
        </p:nvCxnSpPr>
        <p:spPr>
          <a:xfrm flipH="1" flipV="1">
            <a:off x="3076892" y="3692270"/>
            <a:ext cx="1538444" cy="9534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9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</a:t>
            </a:r>
            <a:r>
              <a:rPr lang="en-US" dirty="0" err="1"/>
              <a:t>v.s</a:t>
            </a:r>
            <a:r>
              <a:rPr lang="en-US" dirty="0"/>
              <a:t>., partial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Full information – in most supervised ML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always given</a:t>
                </a:r>
              </a:p>
              <a:p>
                <a:r>
                  <a:rPr lang="en-US" dirty="0"/>
                  <a:t>Partial information - bandit feedback</a:t>
                </a:r>
              </a:p>
              <a:p>
                <a:pPr lvl="1"/>
                <a:r>
                  <a:rPr lang="en-US" dirty="0"/>
                  <a:t>Only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provided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10</a:t>
            </a:fld>
            <a:endParaRPr lang="en-US"/>
          </a:p>
        </p:txBody>
      </p:sp>
      <p:pic>
        <p:nvPicPr>
          <p:cNvPr id="8194" name="Picture 2" descr="Happy dog | Gelukkige honden, Leuke honden, Lachende hond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959" y="3924353"/>
            <a:ext cx="1658110" cy="176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920681" y="5807631"/>
                <a:ext cx="13567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=Dog)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681" y="5807631"/>
                <a:ext cx="1356718" cy="369332"/>
              </a:xfrm>
              <a:prstGeom prst="rect">
                <a:avLst/>
              </a:prstGeom>
              <a:blipFill>
                <a:blip r:embed="rId4"/>
                <a:stretch>
                  <a:fillRect l="-3587" t="-10000" r="-313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964201" y="5812412"/>
                <a:ext cx="4583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201" y="5812412"/>
                <a:ext cx="45839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04" name="Picture 12" descr="Mitchell Aluminium American Symbol - Red Cross Wrong Symbol , Free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691" y="5898407"/>
            <a:ext cx="378944" cy="29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326563" y="5803743"/>
                <a:ext cx="9419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=Bear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6563" y="5803743"/>
                <a:ext cx="941925" cy="369332"/>
              </a:xfrm>
              <a:prstGeom prst="rect">
                <a:avLst/>
              </a:prstGeom>
              <a:blipFill>
                <a:blip r:embed="rId7"/>
                <a:stretch>
                  <a:fillRect t="-3226" r="-4000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393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1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Exploitation </a:t>
            </a:r>
            <a:r>
              <a:rPr lang="en-US" dirty="0" err="1"/>
              <a:t>v.s</a:t>
            </a:r>
            <a:r>
              <a:rPr lang="en-US" dirty="0"/>
              <a:t>., exploration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Unknown unknowns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64378"/>
              </p:ext>
            </p:extLst>
          </p:nvPr>
        </p:nvGraphicFramePr>
        <p:xfrm>
          <a:off x="3162720" y="3200940"/>
          <a:ext cx="5447880" cy="22102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5960">
                  <a:extLst>
                    <a:ext uri="{9D8B030D-6E8A-4147-A177-3AD203B41FA5}">
                      <a16:colId xmlns:a16="http://schemas.microsoft.com/office/drawing/2014/main" val="4170111158"/>
                    </a:ext>
                  </a:extLst>
                </a:gridCol>
                <a:gridCol w="1815960">
                  <a:extLst>
                    <a:ext uri="{9D8B030D-6E8A-4147-A177-3AD203B41FA5}">
                      <a16:colId xmlns:a16="http://schemas.microsoft.com/office/drawing/2014/main" val="4103216737"/>
                    </a:ext>
                  </a:extLst>
                </a:gridCol>
                <a:gridCol w="1815960">
                  <a:extLst>
                    <a:ext uri="{9D8B030D-6E8A-4147-A177-3AD203B41FA5}">
                      <a16:colId xmlns:a16="http://schemas.microsoft.com/office/drawing/2014/main" val="2470551502"/>
                    </a:ext>
                  </a:extLst>
                </a:gridCol>
              </a:tblGrid>
              <a:tr h="11051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99345"/>
                  </a:ext>
                </a:extLst>
              </a:tr>
              <a:tr h="110510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54204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59440" y="2184034"/>
            <a:ext cx="95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Horror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27802" y="2201202"/>
            <a:ext cx="122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Romance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90656" y="2184034"/>
            <a:ext cx="122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Drama</a:t>
            </a:r>
          </a:p>
        </p:txBody>
      </p:sp>
      <p:pic>
        <p:nvPicPr>
          <p:cNvPr id="11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060" y="3317756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938" y="3655139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074" y="3651923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253" y="3345020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737" y="3638244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051" y="3892698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241" y="4003761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11" y="3949409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544" y="4003761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977" y="3567792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66" y="3242633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795" y="3859727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170" y="5051310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836" y="5005570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495" y="3892698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699" y="4453188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214" y="4658330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799" y="5085848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97" y="5016220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372" y="4613489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974" y="4428354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078" y="5111269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479" y="4334170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428" y="4674783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43" y="5038666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702" y="4595999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 36"/>
          <p:cNvGrpSpPr/>
          <p:nvPr/>
        </p:nvGrpSpPr>
        <p:grpSpPr>
          <a:xfrm>
            <a:off x="2654013" y="4104612"/>
            <a:ext cx="377537" cy="377537"/>
            <a:chOff x="6725401" y="3127190"/>
            <a:chExt cx="796034" cy="796034"/>
          </a:xfrm>
        </p:grpSpPr>
        <p:sp>
          <p:nvSpPr>
            <p:cNvPr id="38" name="Oval 37"/>
            <p:cNvSpPr/>
            <p:nvPr/>
          </p:nvSpPr>
          <p:spPr>
            <a:xfrm>
              <a:off x="6725401" y="3127190"/>
              <a:ext cx="796034" cy="79603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8138" y="3200595"/>
              <a:ext cx="649224" cy="649224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2654013" y="4561407"/>
            <a:ext cx="377537" cy="377537"/>
            <a:chOff x="1609065" y="1869535"/>
            <a:chExt cx="796034" cy="796034"/>
          </a:xfrm>
        </p:grpSpPr>
        <p:sp>
          <p:nvSpPr>
            <p:cNvPr id="41" name="Oval 40"/>
            <p:cNvSpPr/>
            <p:nvPr/>
          </p:nvSpPr>
          <p:spPr>
            <a:xfrm>
              <a:off x="1609065" y="1869535"/>
              <a:ext cx="796034" cy="79603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2470" y="1942940"/>
              <a:ext cx="649224" cy="649224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2654013" y="3191022"/>
            <a:ext cx="377537" cy="377537"/>
            <a:chOff x="2940472" y="5176088"/>
            <a:chExt cx="796034" cy="796034"/>
          </a:xfrm>
        </p:grpSpPr>
        <p:sp>
          <p:nvSpPr>
            <p:cNvPr id="44" name="Oval 43"/>
            <p:cNvSpPr/>
            <p:nvPr/>
          </p:nvSpPr>
          <p:spPr>
            <a:xfrm>
              <a:off x="2940472" y="5176088"/>
              <a:ext cx="796034" cy="79603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3877" y="5249493"/>
              <a:ext cx="649224" cy="649224"/>
            </a:xfrm>
            <a:prstGeom prst="rect">
              <a:avLst/>
            </a:prstGeom>
          </p:spPr>
        </p:pic>
      </p:grpSp>
      <p:grpSp>
        <p:nvGrpSpPr>
          <p:cNvPr id="46" name="Group 45"/>
          <p:cNvGrpSpPr/>
          <p:nvPr/>
        </p:nvGrpSpPr>
        <p:grpSpPr>
          <a:xfrm>
            <a:off x="2654013" y="3647817"/>
            <a:ext cx="377537" cy="377537"/>
            <a:chOff x="5666427" y="1562758"/>
            <a:chExt cx="796034" cy="796034"/>
          </a:xfrm>
        </p:grpSpPr>
        <p:sp>
          <p:nvSpPr>
            <p:cNvPr id="47" name="Oval 46"/>
            <p:cNvSpPr/>
            <p:nvPr/>
          </p:nvSpPr>
          <p:spPr>
            <a:xfrm>
              <a:off x="5666427" y="1562758"/>
              <a:ext cx="796034" cy="79603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5207" y="1618328"/>
              <a:ext cx="649224" cy="649224"/>
            </a:xfrm>
            <a:prstGeom prst="rect">
              <a:avLst/>
            </a:prstGeom>
          </p:spPr>
        </p:pic>
      </p:grpSp>
      <p:pic>
        <p:nvPicPr>
          <p:cNvPr id="49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278" y="4973759"/>
            <a:ext cx="434731" cy="412148"/>
          </a:xfrm>
          <a:prstGeom prst="rect">
            <a:avLst/>
          </a:prstGeom>
        </p:spPr>
      </p:pic>
      <p:pic>
        <p:nvPicPr>
          <p:cNvPr id="50" name="Picture 10" descr="Image result for horror movie poster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319" y="2533884"/>
            <a:ext cx="460612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2" descr="Image result for horror movie poster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509" y="2533884"/>
            <a:ext cx="388239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4" descr="Image result for horror movie poster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326" y="2533884"/>
            <a:ext cx="381961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6" descr="Image result for horror movie posters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865" y="2533884"/>
            <a:ext cx="388272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8" descr="Image result for romance movie posters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715" y="2533884"/>
            <a:ext cx="390410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0" descr="Image result for romance movie poster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703" y="2533884"/>
            <a:ext cx="386530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2" descr="Image result for romance movie poster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811" y="2533884"/>
            <a:ext cx="383357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4" descr="Image result for drama movie poster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746" y="2533884"/>
            <a:ext cx="40119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6" descr="Image result for drama movie posters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517" y="2533884"/>
            <a:ext cx="384048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8" descr="Image result for drama movie posters oscard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143" y="2533884"/>
            <a:ext cx="386531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0" descr="Image result for drama movie posters oscars 202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254" y="2533884"/>
            <a:ext cx="347346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2" descr="Image result for question makr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695" y="3834493"/>
            <a:ext cx="681793" cy="99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2763316" y="5855093"/>
            <a:ext cx="624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</a:rPr>
              <a:t>Matthew effect: we still don’t know what we don’t know!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3474833" y="3236474"/>
            <a:ext cx="3035465" cy="1938917"/>
            <a:chOff x="706133" y="4216656"/>
            <a:chExt cx="3035465" cy="1938917"/>
          </a:xfrm>
        </p:grpSpPr>
        <p:pic>
          <p:nvPicPr>
            <p:cNvPr id="64" name="Picture 6" descr="Image result for thumb up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133" y="4873431"/>
              <a:ext cx="347240" cy="347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6" descr="Image result for thumb up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411" y="4216656"/>
              <a:ext cx="347240" cy="347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6" descr="Image result for thumb up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8816" y="5715838"/>
              <a:ext cx="347240" cy="347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6" descr="Image result for thumb up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58" y="5808333"/>
              <a:ext cx="347240" cy="347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6" descr="Image result for thumb up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7300" y="5686304"/>
              <a:ext cx="347240" cy="347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9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772" y="3431803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669" y="3500552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6" descr="Image result for thumb u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853" y="3533745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/>
        </p:nvSpPr>
        <p:spPr>
          <a:xfrm>
            <a:off x="6013216" y="5404505"/>
            <a:ext cx="2897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Figure credit: </a:t>
            </a:r>
            <a:r>
              <a:rPr lang="en-US" sz="1200" dirty="0"/>
              <a:t>Schnabel et al. 2016 </a:t>
            </a:r>
            <a:r>
              <a:rPr lang="en-US" sz="1200" baseline="30000" dirty="0"/>
              <a:t>[SSSCJ16]</a:t>
            </a:r>
            <a:r>
              <a:rPr lang="en-US" sz="12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236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quick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Reinforcement learning 	</a:t>
            </a:r>
          </a:p>
          <a:p>
            <a:pPr lvl="1"/>
            <a:r>
              <a:rPr lang="en-US" dirty="0"/>
              <a:t>Reward</a:t>
            </a:r>
          </a:p>
          <a:p>
            <a:pPr lvl="1"/>
            <a:r>
              <a:rPr lang="en-US" dirty="0"/>
              <a:t>Partial information</a:t>
            </a:r>
          </a:p>
          <a:p>
            <a:pPr lvl="1"/>
            <a:r>
              <a:rPr lang="en-US" dirty="0"/>
              <a:t>Delayed consequence </a:t>
            </a:r>
          </a:p>
          <a:p>
            <a:pPr lvl="1"/>
            <a:r>
              <a:rPr lang="en-US" dirty="0"/>
              <a:t>Agent’s choice affects the subsequent data it receives, i.e., non-</a:t>
            </a:r>
            <a:r>
              <a:rPr lang="en-US" dirty="0" err="1"/>
              <a:t>i.i.d</a:t>
            </a:r>
            <a:r>
              <a:rPr lang="en-US" dirty="0"/>
              <a:t>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Supervised machine learning</a:t>
            </a:r>
          </a:p>
          <a:p>
            <a:pPr lvl="1"/>
            <a:r>
              <a:rPr lang="en-US" dirty="0"/>
              <a:t>Ground-truth labels</a:t>
            </a:r>
          </a:p>
          <a:p>
            <a:pPr lvl="1"/>
            <a:r>
              <a:rPr lang="en-US" dirty="0"/>
              <a:t>Full information</a:t>
            </a:r>
          </a:p>
          <a:p>
            <a:pPr lvl="1"/>
            <a:r>
              <a:rPr lang="en-US" dirty="0"/>
              <a:t>Immediate consequence</a:t>
            </a:r>
          </a:p>
          <a:p>
            <a:pPr lvl="1"/>
            <a:r>
              <a:rPr lang="en-US" dirty="0"/>
              <a:t>Pre-determined data distribution, i.e., </a:t>
            </a:r>
            <a:r>
              <a:rPr lang="en-US" dirty="0" err="1"/>
              <a:t>i.i.d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64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Vs. </a:t>
            </a:r>
            <a:r>
              <a:rPr lang="en-US"/>
              <a:t>Unsupervised </a:t>
            </a:r>
            <a:r>
              <a:rPr lang="en-US" dirty="0"/>
              <a:t>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Flat structure clustering as an example</a:t>
                </a:r>
              </a:p>
              <a:p>
                <a:pPr lvl="1"/>
                <a:r>
                  <a:rPr lang="en-US" dirty="0"/>
                  <a:t>Training time</a:t>
                </a:r>
              </a:p>
              <a:p>
                <a:pPr lvl="2"/>
                <a:r>
                  <a:rPr lang="en-US" dirty="0"/>
                  <a:t>Input: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Output: 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Goal: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  <m:e>
                            <m:nary>
                              <m:naryPr>
                                <m:chr m:val="∑"/>
                                <m:limLoc m:val="subSup"/>
                                <m:sup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9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9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m:rPr>
                                    <m:brk m:alnAt="9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9"/>
                                          </m:rPr>
                                          <a:rPr lang="en-US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9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m:rPr>
                                    <m:brk m:alnAt="9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d>
                                  <m:d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nary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Testing time</a:t>
                </a:r>
              </a:p>
              <a:p>
                <a:pPr lvl="2"/>
                <a:r>
                  <a:rPr lang="en-US" dirty="0"/>
                  <a:t>Apply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  <a:p>
                <a:pPr lvl="2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13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719343" y="3345578"/>
            <a:ext cx="2487515" cy="1171056"/>
            <a:chOff x="4719343" y="3345578"/>
            <a:chExt cx="2487515" cy="1171056"/>
          </a:xfrm>
        </p:grpSpPr>
        <p:sp>
          <p:nvSpPr>
            <p:cNvPr id="7" name="TextBox 6"/>
            <p:cNvSpPr txBox="1"/>
            <p:nvPr/>
          </p:nvSpPr>
          <p:spPr>
            <a:xfrm>
              <a:off x="4719343" y="4147302"/>
              <a:ext cx="2487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solidFill>
                    <a:srgbClr val="FF0000"/>
                  </a:solidFill>
                </a:rPr>
                <a:t>Your</a:t>
              </a:r>
              <a:r>
                <a:rPr lang="en-US" dirty="0">
                  <a:solidFill>
                    <a:srgbClr val="FF0000"/>
                  </a:solidFill>
                </a:rPr>
                <a:t> clustering criterion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722" y="3345578"/>
              <a:ext cx="1113747" cy="41169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5893763" y="3765941"/>
              <a:ext cx="4334" cy="40303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3254569" y="4862352"/>
            <a:ext cx="3076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NO information about the clustering structure at all?!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228481" y="2400841"/>
            <a:ext cx="4147930" cy="3714581"/>
            <a:chOff x="7228481" y="2400841"/>
            <a:chExt cx="4147930" cy="3714581"/>
          </a:xfrm>
        </p:grpSpPr>
        <p:pic>
          <p:nvPicPr>
            <p:cNvPr id="1028" name="Picture 4" descr="https://upload.wikimedia.org/wikipedia/commons/thumb/e/e5/KMeans-Gaussian-data.svg/1920px-KMeans-Gaussian-data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9722" y="2400841"/>
              <a:ext cx="3452079" cy="3714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7228481" y="5679862"/>
              <a:ext cx="41479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Source: </a:t>
              </a:r>
              <a:r>
                <a:rPr lang="en-US" sz="1400" dirty="0">
                  <a:hlinkClick r:id="rId4"/>
                </a:rPr>
                <a:t>https://en.wikipedia.org/wiki/Cluster_analysis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320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Sequential decision making is everywhere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14</a:t>
            </a:fld>
            <a:endParaRPr lang="en-US"/>
          </a:p>
        </p:txBody>
      </p:sp>
      <p:pic>
        <p:nvPicPr>
          <p:cNvPr id="1026" name="Picture 2" descr="AlphaGo - The Movie | Full Documentary - YouTub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788" y="3343850"/>
            <a:ext cx="3247966" cy="243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arry Kasparov and the game of artificial intelligenc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818" y="3574496"/>
            <a:ext cx="3294443" cy="194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93900" y="5820090"/>
            <a:ext cx="1360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40550" y="5820090"/>
            <a:ext cx="1360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1997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691642-D24F-2705-EA0E-0BA320485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9861" y="3332413"/>
            <a:ext cx="7772400" cy="283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7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A9506-25F5-08EE-F0F2-84FD42CC2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1B807C-64E2-51A5-980F-1E354F599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in LLMs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869D253-5229-05C2-BB72-B88C62431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Main driving force behind LLMs’ improvements 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5C2382-C4CB-D163-96B8-2586FE455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3E5D-C0BB-844C-8450-2235F1C479F3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38ADF9-4B2B-2E37-6FFF-F2C808E6B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19363"/>
            <a:ext cx="5745571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546647-BDD8-12FA-90C6-92EC5C758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56" y="2512613"/>
            <a:ext cx="5745572" cy="3657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02BBE8-73C6-2FF8-7156-3C65E226B25E}"/>
              </a:ext>
            </a:extLst>
          </p:cNvPr>
          <p:cNvSpPr txBox="1"/>
          <p:nvPr/>
        </p:nvSpPr>
        <p:spPr>
          <a:xfrm>
            <a:off x="576084" y="6225730"/>
            <a:ext cx="5313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ea typeface="KaiTi" panose="02010609060101010101" pitchFamily="49" charset="-122"/>
              </a:rPr>
              <a:t>Long </a:t>
            </a:r>
            <a:r>
              <a:rPr lang="en-US" dirty="0" err="1">
                <a:ea typeface="KaiTi" panose="02010609060101010101" pitchFamily="49" charset="-122"/>
              </a:rPr>
              <a:t>CoT</a:t>
            </a:r>
            <a:r>
              <a:rPr lang="en-US" dirty="0">
                <a:ea typeface="KaiTi" panose="02010609060101010101" pitchFamily="49" charset="-122"/>
              </a:rPr>
              <a:t> Reasoning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746DD-7E0F-F271-0CF9-3D00148904A9}"/>
              </a:ext>
            </a:extLst>
          </p:cNvPr>
          <p:cNvSpPr txBox="1"/>
          <p:nvPr/>
        </p:nvSpPr>
        <p:spPr>
          <a:xfrm>
            <a:off x="6610952" y="6225730"/>
            <a:ext cx="5313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ea typeface="KaiTi" panose="02010609060101010101" pitchFamily="49" charset="-122"/>
              </a:rPr>
              <a:t>Winnning</a:t>
            </a:r>
            <a:r>
              <a:rPr lang="en-US" dirty="0">
                <a:ea typeface="KaiTi" panose="02010609060101010101" pitchFamily="49" charset="-122"/>
              </a:rPr>
              <a:t> IOI/IMO golden medals</a:t>
            </a:r>
          </a:p>
        </p:txBody>
      </p:sp>
      <p:pic>
        <p:nvPicPr>
          <p:cNvPr id="1026" name="Picture 2" descr="progress">
            <a:extLst>
              <a:ext uri="{FF2B5EF4-FFF2-40B4-BE49-F238E27FC236}">
                <a16:creationId xmlns:a16="http://schemas.microsoft.com/office/drawing/2014/main" id="{958FF2F3-3FBD-C6A6-C496-F3C833993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01" y="2441717"/>
            <a:ext cx="7906398" cy="358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BDC0A2-44F4-8815-27DD-218E02E87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EEDD631-9FA7-7C83-FED3-A16C4381C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285451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03C45-FA01-EE6A-2F48-ADC722196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CA5A8-3CB6-7CF7-695E-161D3E74A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Recap:</a:t>
            </a:r>
            <a:r>
              <a:rPr lang="zh-CN" altLang="en-US" dirty="0"/>
              <a:t> </a:t>
            </a:r>
            <a:r>
              <a:rPr lang="en-US" altLang="zh-CN" dirty="0"/>
              <a:t>RL</a:t>
            </a:r>
            <a:r>
              <a:rPr lang="zh-CN" altLang="en-US" dirty="0"/>
              <a:t> </a:t>
            </a:r>
            <a:r>
              <a:rPr lang="en-US" altLang="zh-CN" dirty="0"/>
              <a:t>vs</a:t>
            </a:r>
            <a:r>
              <a:rPr lang="zh-CN" altLang="en-US" dirty="0"/>
              <a:t> </a:t>
            </a:r>
            <a:r>
              <a:rPr lang="en-US" altLang="zh-CN" dirty="0"/>
              <a:t>SL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85B4F-1763-CC23-975B-E0AEA99CCE9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Reinforcement learning 	</a:t>
            </a:r>
          </a:p>
          <a:p>
            <a:pPr lvl="1"/>
            <a:r>
              <a:rPr lang="en-US" dirty="0"/>
              <a:t>Reward</a:t>
            </a:r>
          </a:p>
          <a:p>
            <a:pPr lvl="1"/>
            <a:r>
              <a:rPr lang="en-US" dirty="0"/>
              <a:t>Partial information</a:t>
            </a:r>
          </a:p>
          <a:p>
            <a:pPr lvl="1"/>
            <a:r>
              <a:rPr lang="en-US" dirty="0"/>
              <a:t>Delayed consequence </a:t>
            </a:r>
          </a:p>
          <a:p>
            <a:pPr lvl="1"/>
            <a:r>
              <a:rPr lang="en-US" dirty="0"/>
              <a:t>Agent’s choice affects the subsequent data it receives, i.e., non-</a:t>
            </a:r>
            <a:r>
              <a:rPr lang="en-US" dirty="0" err="1"/>
              <a:t>i.i.d</a:t>
            </a:r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3A8CCC-332A-6048-A4D1-A11945ADAD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Supervised machine learning</a:t>
            </a:r>
          </a:p>
          <a:p>
            <a:pPr lvl="1"/>
            <a:r>
              <a:rPr lang="en-US" dirty="0"/>
              <a:t>Ground-truth labels</a:t>
            </a:r>
          </a:p>
          <a:p>
            <a:pPr lvl="1"/>
            <a:r>
              <a:rPr lang="en-US" dirty="0"/>
              <a:t>Full information</a:t>
            </a:r>
          </a:p>
          <a:p>
            <a:pPr lvl="1"/>
            <a:r>
              <a:rPr lang="en-US" dirty="0"/>
              <a:t>Immediate consequence</a:t>
            </a:r>
          </a:p>
          <a:p>
            <a:pPr lvl="1"/>
            <a:r>
              <a:rPr lang="en-US" dirty="0"/>
              <a:t>Pre-determined data distribution, i.e., </a:t>
            </a:r>
            <a:r>
              <a:rPr lang="en-US" dirty="0" err="1"/>
              <a:t>i.i.d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A1EA0-3D70-E6C6-04F0-EE83F55BA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E7B71-A8A5-2FEF-C47F-8C6677E06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EACAB-4987-1CB0-D9E3-41E86E62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64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Sequential decision making is challenging</a:t>
            </a:r>
          </a:p>
          <a:p>
            <a:pPr lvl="1"/>
            <a:r>
              <a:rPr lang="en-US" dirty="0"/>
              <a:t>Huge search space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17</a:t>
            </a:fld>
            <a:endParaRPr lang="en-US"/>
          </a:p>
        </p:txBody>
      </p:sp>
      <p:pic>
        <p:nvPicPr>
          <p:cNvPr id="1026" name="Picture 2" descr="AlphaGo - The Movie | Full Documentary - YouTub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788" y="3343850"/>
            <a:ext cx="3247966" cy="243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989247" y="3414368"/>
            <a:ext cx="5295690" cy="2573270"/>
            <a:chOff x="928575" y="3271358"/>
            <a:chExt cx="5295690" cy="257327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8575" y="3271358"/>
              <a:ext cx="5174379" cy="230148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638073" y="5536851"/>
              <a:ext cx="45861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Source: </a:t>
              </a:r>
              <a:r>
                <a:rPr lang="en-US" sz="1400" dirty="0">
                  <a:hlinkClick r:id="rId5"/>
                </a:rPr>
                <a:t>https://en.wikipedia.org/wiki/Go_and_mathematics</a:t>
              </a:r>
              <a:endParaRPr lang="en-US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606744" y="5662773"/>
                <a:ext cx="1626727" cy="280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Complexity: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6744" y="5662773"/>
                <a:ext cx="1626727" cy="280077"/>
              </a:xfrm>
              <a:prstGeom prst="rect">
                <a:avLst/>
              </a:prstGeom>
              <a:blipFill>
                <a:blip r:embed="rId6"/>
                <a:stretch>
                  <a:fillRect l="-8989" t="-26087" r="-224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6" descr="Garry Kasparov and the game of artificial intelligence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818" y="3574496"/>
            <a:ext cx="3294443" cy="194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43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Sequential decision making is challenging</a:t>
            </a:r>
          </a:p>
          <a:p>
            <a:pPr lvl="1"/>
            <a:r>
              <a:rPr lang="en-US" dirty="0"/>
              <a:t>Huge unknown search space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614849"/>
              </p:ext>
            </p:extLst>
          </p:nvPr>
        </p:nvGraphicFramePr>
        <p:xfrm>
          <a:off x="3096037" y="3926450"/>
          <a:ext cx="5447880" cy="22102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5960">
                  <a:extLst>
                    <a:ext uri="{9D8B030D-6E8A-4147-A177-3AD203B41FA5}">
                      <a16:colId xmlns:a16="http://schemas.microsoft.com/office/drawing/2014/main" val="4170111158"/>
                    </a:ext>
                  </a:extLst>
                </a:gridCol>
                <a:gridCol w="1815960">
                  <a:extLst>
                    <a:ext uri="{9D8B030D-6E8A-4147-A177-3AD203B41FA5}">
                      <a16:colId xmlns:a16="http://schemas.microsoft.com/office/drawing/2014/main" val="4103216737"/>
                    </a:ext>
                  </a:extLst>
                </a:gridCol>
                <a:gridCol w="1815960">
                  <a:extLst>
                    <a:ext uri="{9D8B030D-6E8A-4147-A177-3AD203B41FA5}">
                      <a16:colId xmlns:a16="http://schemas.microsoft.com/office/drawing/2014/main" val="2470551502"/>
                    </a:ext>
                  </a:extLst>
                </a:gridCol>
              </a:tblGrid>
              <a:tr h="11051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99345"/>
                  </a:ext>
                </a:extLst>
              </a:tr>
              <a:tr h="110510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542045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592757" y="2909544"/>
            <a:ext cx="95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Horror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61119" y="2926712"/>
            <a:ext cx="122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Romance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23973" y="2909544"/>
            <a:ext cx="122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Drama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587330" y="4830122"/>
            <a:ext cx="377537" cy="377537"/>
            <a:chOff x="6725401" y="3127190"/>
            <a:chExt cx="796034" cy="796034"/>
          </a:xfrm>
        </p:grpSpPr>
        <p:sp>
          <p:nvSpPr>
            <p:cNvPr id="18" name="Oval 17"/>
            <p:cNvSpPr/>
            <p:nvPr/>
          </p:nvSpPr>
          <p:spPr>
            <a:xfrm>
              <a:off x="6725401" y="3127190"/>
              <a:ext cx="796034" cy="79603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8138" y="3200595"/>
              <a:ext cx="649224" cy="649224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2587330" y="5286917"/>
            <a:ext cx="377537" cy="377537"/>
            <a:chOff x="1609065" y="1869535"/>
            <a:chExt cx="796034" cy="796034"/>
          </a:xfrm>
        </p:grpSpPr>
        <p:sp>
          <p:nvSpPr>
            <p:cNvPr id="21" name="Oval 20"/>
            <p:cNvSpPr/>
            <p:nvPr/>
          </p:nvSpPr>
          <p:spPr>
            <a:xfrm>
              <a:off x="1609065" y="1869535"/>
              <a:ext cx="796034" cy="79603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2470" y="1942940"/>
              <a:ext cx="649224" cy="649224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2587330" y="3916532"/>
            <a:ext cx="377537" cy="377537"/>
            <a:chOff x="2940472" y="5176088"/>
            <a:chExt cx="796034" cy="796034"/>
          </a:xfrm>
        </p:grpSpPr>
        <p:sp>
          <p:nvSpPr>
            <p:cNvPr id="24" name="Oval 23"/>
            <p:cNvSpPr/>
            <p:nvPr/>
          </p:nvSpPr>
          <p:spPr>
            <a:xfrm>
              <a:off x="2940472" y="5176088"/>
              <a:ext cx="796034" cy="79603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3877" y="5249493"/>
              <a:ext cx="649224" cy="649224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2587330" y="4373327"/>
            <a:ext cx="377537" cy="377537"/>
            <a:chOff x="5666427" y="1562758"/>
            <a:chExt cx="796034" cy="796034"/>
          </a:xfrm>
        </p:grpSpPr>
        <p:sp>
          <p:nvSpPr>
            <p:cNvPr id="27" name="Oval 26"/>
            <p:cNvSpPr/>
            <p:nvPr/>
          </p:nvSpPr>
          <p:spPr>
            <a:xfrm>
              <a:off x="5666427" y="1562758"/>
              <a:ext cx="796034" cy="79603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5207" y="1618328"/>
              <a:ext cx="649224" cy="649224"/>
            </a:xfrm>
            <a:prstGeom prst="rect">
              <a:avLst/>
            </a:prstGeom>
          </p:spPr>
        </p:pic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81595" y="5699269"/>
            <a:ext cx="434731" cy="412148"/>
          </a:xfrm>
          <a:prstGeom prst="rect">
            <a:avLst/>
          </a:prstGeom>
        </p:spPr>
      </p:pic>
      <p:pic>
        <p:nvPicPr>
          <p:cNvPr id="30" name="Picture 10" descr="Image result for horror movie posters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636" y="3259394"/>
            <a:ext cx="460612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Image result for horror movie posters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826" y="3259394"/>
            <a:ext cx="388239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Image result for horror movie posters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643" y="3259394"/>
            <a:ext cx="381961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Image result for horror movie posters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182" y="3259394"/>
            <a:ext cx="388272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8" descr="Image result for romance movie posters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032" y="3259394"/>
            <a:ext cx="390410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0" descr="Image result for romance movie posters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020" y="3259394"/>
            <a:ext cx="386530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2" descr="Image result for romance movie posters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128" y="3259394"/>
            <a:ext cx="383357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4" descr="Image result for drama movie posters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063" y="3259394"/>
            <a:ext cx="40119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6" descr="Image result for drama movie posters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834" y="3259394"/>
            <a:ext cx="384048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8" descr="Image result for drama movie posters oscard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460" y="3259394"/>
            <a:ext cx="386531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0" descr="Image result for drama movie posters oscars 2020"/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571" y="3259394"/>
            <a:ext cx="347346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Image result for thumb up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454" y="3988799"/>
            <a:ext cx="347240" cy="3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3258873" y="3995777"/>
            <a:ext cx="5175942" cy="225068"/>
            <a:chOff x="3258873" y="3995777"/>
            <a:chExt cx="5175942" cy="225068"/>
          </a:xfrm>
        </p:grpSpPr>
        <p:pic>
          <p:nvPicPr>
            <p:cNvPr id="43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887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703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138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24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33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782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551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128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325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8" descr="Question mark 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4263" y="3995777"/>
              <a:ext cx="150552" cy="225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up 52"/>
          <p:cNvGrpSpPr/>
          <p:nvPr/>
        </p:nvGrpSpPr>
        <p:grpSpPr>
          <a:xfrm>
            <a:off x="3099636" y="3250809"/>
            <a:ext cx="5444281" cy="576072"/>
            <a:chOff x="3425901" y="2186155"/>
            <a:chExt cx="5444281" cy="576072"/>
          </a:xfrm>
        </p:grpSpPr>
        <p:pic>
          <p:nvPicPr>
            <p:cNvPr id="54" name="Picture 10" descr="Image result for horror movie posters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5901" y="2186155"/>
              <a:ext cx="460612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2" descr="Image result for horror movie posters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1091" y="2186155"/>
              <a:ext cx="388239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14" descr="Image result for horror movie posters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3908" y="2186155"/>
              <a:ext cx="381961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6" descr="Image result for horror movie posters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447" y="2186155"/>
              <a:ext cx="388272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0" descr="Image result for romance movie posters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8285" y="2186155"/>
              <a:ext cx="386530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22" descr="Image result for romance movie posters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9393" y="2186155"/>
              <a:ext cx="383357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4" descr="Image result for drama movie posters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7328" y="2186155"/>
              <a:ext cx="401193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26" descr="Image result for drama movie posters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3099" y="2186155"/>
              <a:ext cx="384048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8" descr="Image result for drama movie posters oscard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1725" y="2186155"/>
              <a:ext cx="386531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30" descr="Image result for drama movie posters oscars 2020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2836" y="2186155"/>
              <a:ext cx="347346" cy="576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2336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Sequential decision making is challenging</a:t>
            </a:r>
          </a:p>
          <a:p>
            <a:pPr lvl="1"/>
            <a:r>
              <a:rPr lang="en-US" dirty="0"/>
              <a:t>Huge unknown search space</a:t>
            </a:r>
          </a:p>
          <a:p>
            <a:pPr lvl="2"/>
            <a:r>
              <a:rPr lang="en-US" dirty="0"/>
              <a:t>Supervised ML: generalize to unseen</a:t>
            </a:r>
          </a:p>
          <a:p>
            <a:pPr lvl="2"/>
            <a:r>
              <a:rPr lang="en-US" dirty="0"/>
              <a:t>RL: what to generalize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19</a:t>
            </a:fld>
            <a:endParaRPr lang="en-US"/>
          </a:p>
        </p:txBody>
      </p:sp>
      <p:pic>
        <p:nvPicPr>
          <p:cNvPr id="64" name="Picture 2" descr="Image result for fog on m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94" y="3667010"/>
            <a:ext cx="4195947" cy="250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72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reinforcement learning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Computational model</a:t>
            </a:r>
          </a:p>
          <a:p>
            <a:pPr lvl="1"/>
            <a:r>
              <a:rPr lang="en-US" dirty="0"/>
              <a:t>Deep learning enables sophisticated functional approximation</a:t>
            </a:r>
          </a:p>
          <a:p>
            <a:r>
              <a:rPr lang="en-US" dirty="0"/>
              <a:t>Computational power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419138" y="5792794"/>
            <a:ext cx="1858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alpha-beta search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69096" y="5821534"/>
            <a:ext cx="3803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Deep Q-net + Monte Carlo Tree Search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176045" y="3388913"/>
            <a:ext cx="7358130" cy="3047144"/>
            <a:chOff x="2142186" y="2671659"/>
            <a:chExt cx="7358130" cy="304714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2186" y="2671659"/>
              <a:ext cx="7311938" cy="278713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894231" y="5411026"/>
              <a:ext cx="36060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Source: </a:t>
              </a:r>
              <a:r>
                <a:rPr lang="en-US" sz="1400" dirty="0">
                  <a:hlinkClick r:id="rId3"/>
                </a:rPr>
                <a:t>https://en.wikipedia.org/wiki/AlphaGo</a:t>
              </a:r>
              <a:endParaRPr lang="en-US" sz="14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079553" y="3611323"/>
            <a:ext cx="5208573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system derived its playing strength mainly from </a:t>
            </a:r>
            <a:r>
              <a:rPr lang="en-US" b="1" i="1" dirty="0"/>
              <a:t>brute force </a:t>
            </a:r>
            <a:r>
              <a:rPr lang="en-US" dirty="0"/>
              <a:t>computing power. It was a massively parallel, RS/6000 SP Thin P2SC-based system with </a:t>
            </a:r>
            <a:r>
              <a:rPr lang="en-US" b="1" i="1" dirty="0"/>
              <a:t>30 nodes</a:t>
            </a:r>
            <a:r>
              <a:rPr lang="en-US" dirty="0"/>
              <a:t>, with each node containing a </a:t>
            </a:r>
            <a:r>
              <a:rPr lang="en-US" b="1" i="1" dirty="0"/>
              <a:t>120 MHz </a:t>
            </a:r>
            <a:r>
              <a:rPr lang="en-US" dirty="0"/>
              <a:t>P2SC microprocessor enhanced with </a:t>
            </a:r>
            <a:r>
              <a:rPr lang="en-US" b="1" i="1" dirty="0"/>
              <a:t>480 special purpose VLSI chess chips</a:t>
            </a:r>
            <a:r>
              <a:rPr lang="en-US" dirty="0"/>
              <a:t>.</a:t>
            </a:r>
          </a:p>
          <a:p>
            <a:pPr algn="r"/>
            <a:r>
              <a:rPr lang="en-US" sz="1400" dirty="0"/>
              <a:t>Source: </a:t>
            </a:r>
            <a:r>
              <a:rPr lang="en-US" sz="1400" dirty="0">
                <a:hlinkClick r:id="rId4"/>
              </a:rPr>
              <a:t>https://en.wikipedia.org/wiki/Deep_Blue_(chess_computer)</a:t>
            </a:r>
            <a:endParaRPr lang="en-US" dirty="0"/>
          </a:p>
        </p:txBody>
      </p:sp>
      <p:pic>
        <p:nvPicPr>
          <p:cNvPr id="15" name="Picture 2" descr="AlphaGo - The Movie | Full Documentary - YouTub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788" y="3343850"/>
            <a:ext cx="3247966" cy="243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Garry Kasparov and the game of artificial intelligence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818" y="3574496"/>
            <a:ext cx="3294443" cy="194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6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1" grpId="0"/>
      <p:bldP spid="11" grpId="1"/>
      <p:bldP spid="12" grpId="0"/>
      <p:bldP spid="1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hanging fruits in other machine learning fields have been plucked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An argument by Prof. Ronald Parr  </a:t>
            </a:r>
            <a:r>
              <a:rPr lang="en-US" dirty="0"/>
              <a:t> </a:t>
            </a:r>
          </a:p>
          <a:p>
            <a:r>
              <a:rPr lang="en-US" dirty="0"/>
              <a:t>The development in other machine learning fields prepared us</a:t>
            </a:r>
          </a:p>
          <a:p>
            <a:pPr lvl="1"/>
            <a:r>
              <a:rPr lang="en-US" dirty="0"/>
              <a:t>Optimization, especially online stochastic optimization</a:t>
            </a:r>
          </a:p>
          <a:p>
            <a:pPr lvl="1"/>
            <a:r>
              <a:rPr lang="en-US" dirty="0"/>
              <a:t>Deep learning </a:t>
            </a:r>
          </a:p>
          <a:p>
            <a:r>
              <a:rPr lang="en-US" dirty="0"/>
              <a:t>Demand from practice, especially industry</a:t>
            </a:r>
          </a:p>
          <a:p>
            <a:pPr lvl="1"/>
            <a:r>
              <a:rPr lang="en-US" dirty="0"/>
              <a:t>Ro</a:t>
            </a:r>
            <a:r>
              <a:rPr lang="en-US" altLang="zh-CN" dirty="0"/>
              <a:t>botics</a:t>
            </a:r>
            <a:endParaRPr lang="en-US" dirty="0"/>
          </a:p>
          <a:p>
            <a:pPr lvl="1"/>
            <a:r>
              <a:rPr lang="en-US" dirty="0"/>
              <a:t>Large language models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713" y="3115048"/>
            <a:ext cx="5896555" cy="24305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reinforcement learning now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 known environment</a:t>
            </a:r>
          </a:p>
          <a:p>
            <a:pPr lvl="1"/>
            <a:r>
              <a:rPr lang="en-US" dirty="0"/>
              <a:t>Planning - a classical AI search problem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22</a:t>
            </a:fld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3528811" y="3159987"/>
            <a:ext cx="5184778" cy="2462990"/>
            <a:chOff x="3528811" y="3159987"/>
            <a:chExt cx="5184778" cy="2462990"/>
          </a:xfrm>
        </p:grpSpPr>
        <p:sp>
          <p:nvSpPr>
            <p:cNvPr id="7" name="Oval 6"/>
            <p:cNvSpPr/>
            <p:nvPr/>
          </p:nvSpPr>
          <p:spPr>
            <a:xfrm>
              <a:off x="4383110" y="355456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5482272" y="3576222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3528811" y="423714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6116392" y="500988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4717961" y="506569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7915142" y="457200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6872860" y="328639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cxnSp>
          <p:nvCxnSpPr>
            <p:cNvPr id="15" name="Straight Arrow Connector 14"/>
            <p:cNvCxnSpPr>
              <a:stCxn id="9" idx="7"/>
              <a:endCxn id="7" idx="3"/>
            </p:cNvCxnSpPr>
            <p:nvPr/>
          </p:nvCxnSpPr>
          <p:spPr>
            <a:xfrm flipV="1">
              <a:off x="3814624" y="3840382"/>
              <a:ext cx="617524" cy="4458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5"/>
              <a:endCxn id="11" idx="1"/>
            </p:cNvCxnSpPr>
            <p:nvPr/>
          </p:nvCxnSpPr>
          <p:spPr>
            <a:xfrm>
              <a:off x="3814624" y="4522962"/>
              <a:ext cx="952375" cy="5917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7" idx="6"/>
              <a:endCxn id="8" idx="2"/>
            </p:cNvCxnSpPr>
            <p:nvPr/>
          </p:nvCxnSpPr>
          <p:spPr>
            <a:xfrm>
              <a:off x="4717961" y="3721995"/>
              <a:ext cx="764311" cy="2165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2" idx="1"/>
              <a:endCxn id="13" idx="4"/>
            </p:cNvCxnSpPr>
            <p:nvPr/>
          </p:nvCxnSpPr>
          <p:spPr>
            <a:xfrm flipH="1" flipV="1">
              <a:off x="7040286" y="3621244"/>
              <a:ext cx="923894" cy="9997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8" idx="6"/>
              <a:endCxn id="13" idx="2"/>
            </p:cNvCxnSpPr>
            <p:nvPr/>
          </p:nvCxnSpPr>
          <p:spPr>
            <a:xfrm flipV="1">
              <a:off x="5817123" y="3453819"/>
              <a:ext cx="1055737" cy="2898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1" idx="6"/>
              <a:endCxn id="10" idx="2"/>
            </p:cNvCxnSpPr>
            <p:nvPr/>
          </p:nvCxnSpPr>
          <p:spPr>
            <a:xfrm flipV="1">
              <a:off x="5052812" y="5177309"/>
              <a:ext cx="1063580" cy="558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0" idx="6"/>
              <a:endCxn id="12" idx="2"/>
            </p:cNvCxnSpPr>
            <p:nvPr/>
          </p:nvCxnSpPr>
          <p:spPr>
            <a:xfrm flipV="1">
              <a:off x="6451243" y="4739426"/>
              <a:ext cx="1463899" cy="43788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1" idx="7"/>
              <a:endCxn id="8" idx="3"/>
            </p:cNvCxnSpPr>
            <p:nvPr/>
          </p:nvCxnSpPr>
          <p:spPr>
            <a:xfrm flipV="1">
              <a:off x="5003774" y="3862035"/>
              <a:ext cx="527536" cy="125269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8024199" y="3393865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cxnSp>
          <p:nvCxnSpPr>
            <p:cNvPr id="47" name="Straight Arrow Connector 46"/>
            <p:cNvCxnSpPr>
              <a:stCxn id="12" idx="0"/>
              <a:endCxn id="46" idx="4"/>
            </p:cNvCxnSpPr>
            <p:nvPr/>
          </p:nvCxnSpPr>
          <p:spPr>
            <a:xfrm flipV="1">
              <a:off x="8082568" y="3728716"/>
              <a:ext cx="109057" cy="8432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13" idx="6"/>
              <a:endCxn id="46" idx="2"/>
            </p:cNvCxnSpPr>
            <p:nvPr/>
          </p:nvCxnSpPr>
          <p:spPr>
            <a:xfrm>
              <a:off x="7207711" y="3453819"/>
              <a:ext cx="816488" cy="10747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3790681" y="374364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26003" y="334465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954094" y="420266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169722" y="328110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131677" y="401793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198434" y="396984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542562" y="315998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80" name="Straight Arrow Connector 79"/>
            <p:cNvCxnSpPr>
              <a:stCxn id="11" idx="7"/>
              <a:endCxn id="13" idx="3"/>
            </p:cNvCxnSpPr>
            <p:nvPr/>
          </p:nvCxnSpPr>
          <p:spPr>
            <a:xfrm flipV="1">
              <a:off x="5003774" y="3572206"/>
              <a:ext cx="1918124" cy="15425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6116392" y="414585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7423735" y="5380803"/>
            <a:ext cx="3850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Planning for the </a:t>
            </a:r>
            <a:r>
              <a:rPr lang="en-US" u="sng" dirty="0"/>
              <a:t>long-term</a:t>
            </a:r>
            <a:r>
              <a:rPr lang="en-US" dirty="0"/>
              <a:t> is necessary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159074" y="4129786"/>
            <a:ext cx="4022369" cy="1142695"/>
            <a:chOff x="4159074" y="4129786"/>
            <a:chExt cx="4022369" cy="1142695"/>
          </a:xfrm>
        </p:grpSpPr>
        <p:sp>
          <p:nvSpPr>
            <p:cNvPr id="89" name="Oval 88"/>
            <p:cNvSpPr/>
            <p:nvPr/>
          </p:nvSpPr>
          <p:spPr>
            <a:xfrm>
              <a:off x="4159074" y="4714226"/>
              <a:ext cx="121120" cy="12112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>
              <a:off x="5458225" y="5151361"/>
              <a:ext cx="121120" cy="12112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7025582" y="4918179"/>
              <a:ext cx="121120" cy="12112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8060323" y="4129786"/>
              <a:ext cx="121120" cy="12112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023281" y="3452497"/>
            <a:ext cx="3623551" cy="702016"/>
            <a:chOff x="4023281" y="3452497"/>
            <a:chExt cx="3623551" cy="702016"/>
          </a:xfrm>
        </p:grpSpPr>
        <p:sp>
          <p:nvSpPr>
            <p:cNvPr id="88" name="Oval 87"/>
            <p:cNvSpPr/>
            <p:nvPr/>
          </p:nvSpPr>
          <p:spPr>
            <a:xfrm>
              <a:off x="7525712" y="3452497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4023281" y="4033393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4992252" y="3668156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>
              <a:off x="6221974" y="3551329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8CD64D0-A06D-CC87-91B2-95CE30B7E5D1}"/>
              </a:ext>
            </a:extLst>
          </p:cNvPr>
          <p:cNvSpPr txBox="1"/>
          <p:nvPr/>
        </p:nvSpPr>
        <p:spPr>
          <a:xfrm>
            <a:off x="7049907" y="1380550"/>
            <a:ext cx="60990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Dijkstra's algorithm: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FEE6F2F-E5F3-74BF-B215-79321D9A0CA2}"/>
                  </a:ext>
                </a:extLst>
              </p:cNvPr>
              <p:cNvSpPr txBox="1"/>
              <p:nvPr/>
            </p:nvSpPr>
            <p:spPr>
              <a:xfrm>
                <a:off x="7673702" y="1851007"/>
                <a:ext cx="242572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e>
                      </m:d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FEE6F2F-E5F3-74BF-B215-79321D9A0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3702" y="1851007"/>
                <a:ext cx="2425729" cy="307777"/>
              </a:xfrm>
              <a:prstGeom prst="rect">
                <a:avLst/>
              </a:prstGeom>
              <a:blipFill>
                <a:blip r:embed="rId2"/>
                <a:stretch>
                  <a:fillRect l="-2083" t="-4000" r="-3125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341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 known but stochastic environment</a:t>
            </a:r>
          </a:p>
          <a:p>
            <a:pPr lvl="1"/>
            <a:r>
              <a:rPr lang="en-US" dirty="0"/>
              <a:t>Planning – value/policy estimation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23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83110" y="355456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5482272" y="3576222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9" name="Oval 8"/>
          <p:cNvSpPr/>
          <p:nvPr/>
        </p:nvSpPr>
        <p:spPr>
          <a:xfrm>
            <a:off x="3528811" y="423714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0" name="Oval 9"/>
          <p:cNvSpPr/>
          <p:nvPr/>
        </p:nvSpPr>
        <p:spPr>
          <a:xfrm>
            <a:off x="6116392" y="500988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4717961" y="506569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2" name="Oval 11"/>
          <p:cNvSpPr/>
          <p:nvPr/>
        </p:nvSpPr>
        <p:spPr>
          <a:xfrm>
            <a:off x="7915142" y="457200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3" name="Oval 12"/>
          <p:cNvSpPr/>
          <p:nvPr/>
        </p:nvSpPr>
        <p:spPr>
          <a:xfrm>
            <a:off x="6872860" y="328639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</a:p>
        </p:txBody>
      </p:sp>
      <p:cxnSp>
        <p:nvCxnSpPr>
          <p:cNvPr id="15" name="Straight Arrow Connector 14"/>
          <p:cNvCxnSpPr>
            <a:stCxn id="9" idx="7"/>
            <a:endCxn id="7" idx="3"/>
          </p:cNvCxnSpPr>
          <p:nvPr/>
        </p:nvCxnSpPr>
        <p:spPr>
          <a:xfrm flipV="1">
            <a:off x="3814624" y="3840382"/>
            <a:ext cx="617524" cy="4458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5"/>
            <a:endCxn id="58" idx="0"/>
          </p:cNvCxnSpPr>
          <p:nvPr/>
        </p:nvCxnSpPr>
        <p:spPr>
          <a:xfrm>
            <a:off x="3814624" y="4522962"/>
            <a:ext cx="393014" cy="2636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6"/>
            <a:endCxn id="8" idx="2"/>
          </p:cNvCxnSpPr>
          <p:nvPr/>
        </p:nvCxnSpPr>
        <p:spPr>
          <a:xfrm>
            <a:off x="4717961" y="3721995"/>
            <a:ext cx="764311" cy="216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1"/>
            <a:endCxn id="13" idx="4"/>
          </p:cNvCxnSpPr>
          <p:nvPr/>
        </p:nvCxnSpPr>
        <p:spPr>
          <a:xfrm flipH="1" flipV="1">
            <a:off x="7040286" y="3621244"/>
            <a:ext cx="923894" cy="9997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6"/>
            <a:endCxn id="13" idx="2"/>
          </p:cNvCxnSpPr>
          <p:nvPr/>
        </p:nvCxnSpPr>
        <p:spPr>
          <a:xfrm flipV="1">
            <a:off x="5817123" y="3453819"/>
            <a:ext cx="1055737" cy="2898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6"/>
            <a:endCxn id="10" idx="2"/>
          </p:cNvCxnSpPr>
          <p:nvPr/>
        </p:nvCxnSpPr>
        <p:spPr>
          <a:xfrm flipV="1">
            <a:off x="5052812" y="5177309"/>
            <a:ext cx="1063580" cy="558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0" idx="6"/>
          </p:cNvCxnSpPr>
          <p:nvPr/>
        </p:nvCxnSpPr>
        <p:spPr>
          <a:xfrm flipV="1">
            <a:off x="6451243" y="4991586"/>
            <a:ext cx="680434" cy="1857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1" idx="7"/>
            <a:endCxn id="8" idx="3"/>
          </p:cNvCxnSpPr>
          <p:nvPr/>
        </p:nvCxnSpPr>
        <p:spPr>
          <a:xfrm flipV="1">
            <a:off x="5003774" y="3862035"/>
            <a:ext cx="527536" cy="12526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8024199" y="3393865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cxnSp>
        <p:nvCxnSpPr>
          <p:cNvPr id="47" name="Straight Arrow Connector 46"/>
          <p:cNvCxnSpPr>
            <a:stCxn id="12" idx="0"/>
            <a:endCxn id="46" idx="4"/>
          </p:cNvCxnSpPr>
          <p:nvPr/>
        </p:nvCxnSpPr>
        <p:spPr>
          <a:xfrm flipV="1">
            <a:off x="8082568" y="3728716"/>
            <a:ext cx="109057" cy="8432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3" idx="6"/>
            <a:endCxn id="46" idx="2"/>
          </p:cNvCxnSpPr>
          <p:nvPr/>
        </p:nvCxnSpPr>
        <p:spPr>
          <a:xfrm>
            <a:off x="7207711" y="3453819"/>
            <a:ext cx="816488" cy="1074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11" idx="7"/>
            <a:endCxn id="13" idx="3"/>
          </p:cNvCxnSpPr>
          <p:nvPr/>
        </p:nvCxnSpPr>
        <p:spPr>
          <a:xfrm flipV="1">
            <a:off x="5003774" y="3572206"/>
            <a:ext cx="1918124" cy="15425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790681" y="3743648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950060" y="4786577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926003" y="3344653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954094" y="4202667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441158" y="5253645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146702" y="5017561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169722" y="3281107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131677" y="4017933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198434" y="3969847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542562" y="3159987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116392" y="4145858"/>
            <a:ext cx="51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19800" y="5571724"/>
            <a:ext cx="2768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Example credit: Jiang, UIUC CS-498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207638" y="3862035"/>
            <a:ext cx="1323672" cy="1252693"/>
            <a:chOff x="4207638" y="3862035"/>
            <a:chExt cx="1323672" cy="1252693"/>
          </a:xfrm>
        </p:grpSpPr>
        <p:cxnSp>
          <p:nvCxnSpPr>
            <p:cNvPr id="81" name="Straight Arrow Connector 80"/>
            <p:cNvCxnSpPr>
              <a:stCxn id="58" idx="0"/>
              <a:endCxn id="8" idx="3"/>
            </p:cNvCxnSpPr>
            <p:nvPr/>
          </p:nvCxnSpPr>
          <p:spPr>
            <a:xfrm flipV="1">
              <a:off x="4207638" y="3862035"/>
              <a:ext cx="1323672" cy="924542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58" idx="0"/>
              <a:endCxn id="11" idx="1"/>
            </p:cNvCxnSpPr>
            <p:nvPr/>
          </p:nvCxnSpPr>
          <p:spPr>
            <a:xfrm>
              <a:off x="4207638" y="4786577"/>
              <a:ext cx="559361" cy="328151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 rot="19487134">
              <a:off x="4358528" y="3997065"/>
              <a:ext cx="94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P=0.2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 rot="1772621">
              <a:off x="4264475" y="4741118"/>
              <a:ext cx="94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P=0.8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659988" y="3679678"/>
            <a:ext cx="1651946" cy="1537384"/>
            <a:chOff x="6659988" y="3679678"/>
            <a:chExt cx="1651946" cy="1537384"/>
          </a:xfrm>
        </p:grpSpPr>
        <p:cxnSp>
          <p:nvCxnSpPr>
            <p:cNvPr id="86" name="Straight Arrow Connector 85"/>
            <p:cNvCxnSpPr>
              <a:endCxn id="46" idx="3"/>
            </p:cNvCxnSpPr>
            <p:nvPr/>
          </p:nvCxnSpPr>
          <p:spPr>
            <a:xfrm flipV="1">
              <a:off x="7121546" y="3679678"/>
              <a:ext cx="951691" cy="1306230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>
              <a:endCxn id="12" idx="2"/>
            </p:cNvCxnSpPr>
            <p:nvPr/>
          </p:nvCxnSpPr>
          <p:spPr>
            <a:xfrm flipV="1">
              <a:off x="7117978" y="4739426"/>
              <a:ext cx="797164" cy="256175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6659988" y="4407808"/>
              <a:ext cx="94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P=0.5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368557" y="4847730"/>
              <a:ext cx="94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P=0.5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463320" y="3692848"/>
            <a:ext cx="2131534" cy="646331"/>
            <a:chOff x="8463320" y="3692848"/>
            <a:chExt cx="2131534" cy="646331"/>
          </a:xfrm>
        </p:grpSpPr>
        <p:sp>
          <p:nvSpPr>
            <p:cNvPr id="93" name="TextBox 92"/>
            <p:cNvSpPr txBox="1"/>
            <p:nvPr/>
          </p:nvSpPr>
          <p:spPr>
            <a:xfrm>
              <a:off x="9027924" y="3692848"/>
              <a:ext cx="1566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This could also be stochastic!</a:t>
              </a:r>
            </a:p>
          </p:txBody>
        </p:sp>
        <p:cxnSp>
          <p:nvCxnSpPr>
            <p:cNvPr id="95" name="Straight Arrow Connector 94"/>
            <p:cNvCxnSpPr>
              <a:stCxn id="93" idx="1"/>
            </p:cNvCxnSpPr>
            <p:nvPr/>
          </p:nvCxnSpPr>
          <p:spPr>
            <a:xfrm flipH="1">
              <a:off x="8463320" y="4016014"/>
              <a:ext cx="564604" cy="13849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/>
          <p:cNvCxnSpPr>
            <a:stCxn id="9" idx="5"/>
            <a:endCxn id="11" idx="1"/>
          </p:cNvCxnSpPr>
          <p:nvPr/>
        </p:nvCxnSpPr>
        <p:spPr>
          <a:xfrm>
            <a:off x="3814624" y="4522962"/>
            <a:ext cx="952375" cy="5917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0" idx="6"/>
            <a:endCxn id="12" idx="2"/>
          </p:cNvCxnSpPr>
          <p:nvPr/>
        </p:nvCxnSpPr>
        <p:spPr>
          <a:xfrm flipV="1">
            <a:off x="6451243" y="4739426"/>
            <a:ext cx="1463899" cy="4378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658" y="2322835"/>
            <a:ext cx="3221775" cy="34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9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 </a:t>
            </a:r>
            <a:r>
              <a:rPr lang="en-US" u="sng" dirty="0"/>
              <a:t>unknown</a:t>
            </a:r>
            <a:r>
              <a:rPr lang="en-US" dirty="0"/>
              <a:t> and stochastic environment</a:t>
            </a:r>
          </a:p>
          <a:p>
            <a:pPr lvl="1"/>
            <a:r>
              <a:rPr lang="en-US" dirty="0"/>
              <a:t>Planning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24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83110" y="355456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5482272" y="3576222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9" name="Oval 8"/>
          <p:cNvSpPr/>
          <p:nvPr/>
        </p:nvSpPr>
        <p:spPr>
          <a:xfrm>
            <a:off x="3528811" y="423714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0" name="Oval 9"/>
          <p:cNvSpPr/>
          <p:nvPr/>
        </p:nvSpPr>
        <p:spPr>
          <a:xfrm>
            <a:off x="6116392" y="500988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4717961" y="506569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2" name="Oval 11"/>
          <p:cNvSpPr/>
          <p:nvPr/>
        </p:nvSpPr>
        <p:spPr>
          <a:xfrm>
            <a:off x="7915142" y="457200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3" name="Oval 12"/>
          <p:cNvSpPr/>
          <p:nvPr/>
        </p:nvSpPr>
        <p:spPr>
          <a:xfrm>
            <a:off x="6872860" y="328639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46" name="Oval 45"/>
          <p:cNvSpPr/>
          <p:nvPr/>
        </p:nvSpPr>
        <p:spPr>
          <a:xfrm>
            <a:off x="8024199" y="3393865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790681" y="3159987"/>
            <a:ext cx="4922908" cy="2462990"/>
            <a:chOff x="3790681" y="3159987"/>
            <a:chExt cx="4922908" cy="2462990"/>
          </a:xfrm>
        </p:grpSpPr>
        <p:sp>
          <p:nvSpPr>
            <p:cNvPr id="57" name="TextBox 56"/>
            <p:cNvSpPr txBox="1"/>
            <p:nvPr/>
          </p:nvSpPr>
          <p:spPr>
            <a:xfrm>
              <a:off x="3790681" y="374364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26003" y="334465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954094" y="420266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169722" y="328110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131677" y="401793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198434" y="396984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542562" y="315998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116392" y="414585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019800" y="5571724"/>
            <a:ext cx="2768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Example credit: Jiang, UIUC CS-498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814624" y="3453819"/>
            <a:ext cx="4497310" cy="1779297"/>
            <a:chOff x="3814624" y="3453819"/>
            <a:chExt cx="4497310" cy="1779297"/>
          </a:xfrm>
        </p:grpSpPr>
        <p:cxnSp>
          <p:nvCxnSpPr>
            <p:cNvPr id="15" name="Straight Arrow Connector 14"/>
            <p:cNvCxnSpPr>
              <a:stCxn id="9" idx="7"/>
              <a:endCxn id="7" idx="3"/>
            </p:cNvCxnSpPr>
            <p:nvPr/>
          </p:nvCxnSpPr>
          <p:spPr>
            <a:xfrm flipV="1">
              <a:off x="3814624" y="3840382"/>
              <a:ext cx="617524" cy="4458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5"/>
              <a:endCxn id="58" idx="0"/>
            </p:cNvCxnSpPr>
            <p:nvPr/>
          </p:nvCxnSpPr>
          <p:spPr>
            <a:xfrm>
              <a:off x="3814624" y="4522962"/>
              <a:ext cx="393014" cy="26361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 rot="19487134">
              <a:off x="4358528" y="3997065"/>
              <a:ext cx="94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P=0.2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 rot="1772621">
              <a:off x="4264475" y="4741118"/>
              <a:ext cx="94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P=0.8</a:t>
              </a:r>
            </a:p>
          </p:txBody>
        </p:sp>
        <p:cxnSp>
          <p:nvCxnSpPr>
            <p:cNvPr id="17" name="Straight Arrow Connector 16"/>
            <p:cNvCxnSpPr>
              <a:stCxn id="7" idx="6"/>
              <a:endCxn id="8" idx="2"/>
            </p:cNvCxnSpPr>
            <p:nvPr/>
          </p:nvCxnSpPr>
          <p:spPr>
            <a:xfrm>
              <a:off x="4717961" y="3721995"/>
              <a:ext cx="764311" cy="2165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2" idx="1"/>
              <a:endCxn id="13" idx="4"/>
            </p:cNvCxnSpPr>
            <p:nvPr/>
          </p:nvCxnSpPr>
          <p:spPr>
            <a:xfrm flipH="1" flipV="1">
              <a:off x="7040286" y="3621244"/>
              <a:ext cx="923894" cy="9997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8" idx="6"/>
              <a:endCxn id="13" idx="2"/>
            </p:cNvCxnSpPr>
            <p:nvPr/>
          </p:nvCxnSpPr>
          <p:spPr>
            <a:xfrm flipV="1">
              <a:off x="5817123" y="3453819"/>
              <a:ext cx="1055737" cy="2898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1" idx="6"/>
              <a:endCxn id="10" idx="2"/>
            </p:cNvCxnSpPr>
            <p:nvPr/>
          </p:nvCxnSpPr>
          <p:spPr>
            <a:xfrm flipV="1">
              <a:off x="5052812" y="5177309"/>
              <a:ext cx="1063580" cy="558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0" idx="6"/>
            </p:cNvCxnSpPr>
            <p:nvPr/>
          </p:nvCxnSpPr>
          <p:spPr>
            <a:xfrm flipV="1">
              <a:off x="6451243" y="4991586"/>
              <a:ext cx="680434" cy="18572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1" idx="7"/>
              <a:endCxn id="8" idx="3"/>
            </p:cNvCxnSpPr>
            <p:nvPr/>
          </p:nvCxnSpPr>
          <p:spPr>
            <a:xfrm flipV="1">
              <a:off x="5003774" y="3862035"/>
              <a:ext cx="527536" cy="125269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12" idx="0"/>
              <a:endCxn id="46" idx="4"/>
            </p:cNvCxnSpPr>
            <p:nvPr/>
          </p:nvCxnSpPr>
          <p:spPr>
            <a:xfrm flipV="1">
              <a:off x="8082568" y="3728716"/>
              <a:ext cx="109057" cy="8432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13" idx="6"/>
              <a:endCxn id="46" idx="2"/>
            </p:cNvCxnSpPr>
            <p:nvPr/>
          </p:nvCxnSpPr>
          <p:spPr>
            <a:xfrm>
              <a:off x="7207711" y="3453819"/>
              <a:ext cx="816488" cy="10747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11" idx="7"/>
              <a:endCxn id="13" idx="3"/>
            </p:cNvCxnSpPr>
            <p:nvPr/>
          </p:nvCxnSpPr>
          <p:spPr>
            <a:xfrm flipV="1">
              <a:off x="5003774" y="3572206"/>
              <a:ext cx="1918124" cy="15425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58" idx="0"/>
              <a:endCxn id="8" idx="3"/>
            </p:cNvCxnSpPr>
            <p:nvPr/>
          </p:nvCxnSpPr>
          <p:spPr>
            <a:xfrm flipV="1">
              <a:off x="4207638" y="3862035"/>
              <a:ext cx="1323672" cy="924542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58" idx="0"/>
              <a:endCxn id="11" idx="1"/>
            </p:cNvCxnSpPr>
            <p:nvPr/>
          </p:nvCxnSpPr>
          <p:spPr>
            <a:xfrm>
              <a:off x="4207638" y="4786577"/>
              <a:ext cx="559361" cy="328151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endCxn id="46" idx="3"/>
            </p:cNvCxnSpPr>
            <p:nvPr/>
          </p:nvCxnSpPr>
          <p:spPr>
            <a:xfrm flipV="1">
              <a:off x="7121546" y="3679678"/>
              <a:ext cx="951691" cy="1306230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>
              <a:endCxn id="12" idx="2"/>
            </p:cNvCxnSpPr>
            <p:nvPr/>
          </p:nvCxnSpPr>
          <p:spPr>
            <a:xfrm flipV="1">
              <a:off x="7117978" y="4739426"/>
              <a:ext cx="797164" cy="256175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6659988" y="4407808"/>
              <a:ext cx="94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P=0.5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368557" y="4847730"/>
              <a:ext cx="94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P=0.5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748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 </a:t>
            </a:r>
            <a:r>
              <a:rPr lang="en-US" u="sng" dirty="0"/>
              <a:t>unknown</a:t>
            </a:r>
            <a:r>
              <a:rPr lang="en-US" dirty="0"/>
              <a:t> and stochastic environment</a:t>
            </a:r>
          </a:p>
          <a:p>
            <a:pPr lvl="1"/>
            <a:r>
              <a:rPr lang="en-US" dirty="0"/>
              <a:t>Planning while learning</a:t>
            </a:r>
          </a:p>
          <a:p>
            <a:pPr lvl="2"/>
            <a:r>
              <a:rPr lang="en-US" dirty="0"/>
              <a:t>Trial and error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25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83110" y="355456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5482272" y="3576222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9" name="Oval 8"/>
          <p:cNvSpPr/>
          <p:nvPr/>
        </p:nvSpPr>
        <p:spPr>
          <a:xfrm>
            <a:off x="3528811" y="423714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0" name="Oval 9"/>
          <p:cNvSpPr/>
          <p:nvPr/>
        </p:nvSpPr>
        <p:spPr>
          <a:xfrm>
            <a:off x="6116392" y="500988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4717961" y="506569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2" name="Oval 11"/>
          <p:cNvSpPr/>
          <p:nvPr/>
        </p:nvSpPr>
        <p:spPr>
          <a:xfrm>
            <a:off x="7915142" y="457200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3" name="Oval 12"/>
          <p:cNvSpPr/>
          <p:nvPr/>
        </p:nvSpPr>
        <p:spPr>
          <a:xfrm>
            <a:off x="6872860" y="328639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46" name="Oval 45"/>
          <p:cNvSpPr/>
          <p:nvPr/>
        </p:nvSpPr>
        <p:spPr>
          <a:xfrm>
            <a:off x="8024199" y="3393865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19800" y="5571724"/>
            <a:ext cx="2768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Example credit: Jiang, UIUC CS-498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814624" y="3679678"/>
            <a:ext cx="4258613" cy="1943299"/>
            <a:chOff x="3814624" y="3679678"/>
            <a:chExt cx="4258613" cy="1943299"/>
          </a:xfrm>
        </p:grpSpPr>
        <p:sp>
          <p:nvSpPr>
            <p:cNvPr id="58" name="TextBox 57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cxnSp>
          <p:nvCxnSpPr>
            <p:cNvPr id="16" name="Straight Arrow Connector 15"/>
            <p:cNvCxnSpPr>
              <a:stCxn id="9" idx="5"/>
              <a:endCxn id="58" idx="0"/>
            </p:cNvCxnSpPr>
            <p:nvPr/>
          </p:nvCxnSpPr>
          <p:spPr>
            <a:xfrm>
              <a:off x="3814624" y="4522962"/>
              <a:ext cx="393014" cy="26361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1" idx="6"/>
              <a:endCxn id="10" idx="2"/>
            </p:cNvCxnSpPr>
            <p:nvPr/>
          </p:nvCxnSpPr>
          <p:spPr>
            <a:xfrm flipV="1">
              <a:off x="5052812" y="5177309"/>
              <a:ext cx="1063580" cy="558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0" idx="6"/>
            </p:cNvCxnSpPr>
            <p:nvPr/>
          </p:nvCxnSpPr>
          <p:spPr>
            <a:xfrm flipV="1">
              <a:off x="6451243" y="4991586"/>
              <a:ext cx="680434" cy="18572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58" idx="0"/>
              <a:endCxn id="11" idx="1"/>
            </p:cNvCxnSpPr>
            <p:nvPr/>
          </p:nvCxnSpPr>
          <p:spPr>
            <a:xfrm>
              <a:off x="4207638" y="4786577"/>
              <a:ext cx="559361" cy="328151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endCxn id="46" idx="3"/>
            </p:cNvCxnSpPr>
            <p:nvPr/>
          </p:nvCxnSpPr>
          <p:spPr>
            <a:xfrm flipV="1">
              <a:off x="7121546" y="3679678"/>
              <a:ext cx="951691" cy="1306230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8200" y="4906851"/>
                <a:ext cx="23342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Experience: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06851"/>
                <a:ext cx="2334296" cy="646331"/>
              </a:xfrm>
              <a:prstGeom prst="rect">
                <a:avLst/>
              </a:prstGeom>
              <a:blipFill>
                <a:blip r:embed="rId2"/>
                <a:stretch>
                  <a:fillRect l="-2356" t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DB0DE73E-92FA-31FA-EE44-863F4B5E600D}"/>
              </a:ext>
            </a:extLst>
          </p:cNvPr>
          <p:cNvSpPr/>
          <p:nvPr/>
        </p:nvSpPr>
        <p:spPr>
          <a:xfrm>
            <a:off x="2731669" y="2309986"/>
            <a:ext cx="2035329" cy="347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3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 </a:t>
            </a:r>
            <a:r>
              <a:rPr lang="en-US" u="sng" dirty="0"/>
              <a:t>unknown</a:t>
            </a:r>
            <a:r>
              <a:rPr lang="en-US" dirty="0"/>
              <a:t> and stochastic environment</a:t>
            </a:r>
          </a:p>
          <a:p>
            <a:pPr lvl="1"/>
            <a:r>
              <a:rPr lang="en-US" dirty="0"/>
              <a:t>Planning while learning</a:t>
            </a:r>
          </a:p>
          <a:p>
            <a:pPr lvl="2"/>
            <a:r>
              <a:rPr lang="en-US" dirty="0"/>
              <a:t>Trial and error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26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83110" y="355456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5482272" y="3576222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9" name="Oval 8"/>
          <p:cNvSpPr/>
          <p:nvPr/>
        </p:nvSpPr>
        <p:spPr>
          <a:xfrm>
            <a:off x="3528811" y="423714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0" name="Oval 9"/>
          <p:cNvSpPr/>
          <p:nvPr/>
        </p:nvSpPr>
        <p:spPr>
          <a:xfrm>
            <a:off x="6116392" y="500988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4717961" y="506569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2" name="Oval 11"/>
          <p:cNvSpPr/>
          <p:nvPr/>
        </p:nvSpPr>
        <p:spPr>
          <a:xfrm>
            <a:off x="7915142" y="457200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3" name="Oval 12"/>
          <p:cNvSpPr/>
          <p:nvPr/>
        </p:nvSpPr>
        <p:spPr>
          <a:xfrm>
            <a:off x="6872860" y="328639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46" name="Oval 45"/>
          <p:cNvSpPr/>
          <p:nvPr/>
        </p:nvSpPr>
        <p:spPr>
          <a:xfrm>
            <a:off x="8024199" y="3393865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19800" y="5571724"/>
            <a:ext cx="2768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Example credit: Jiang, UIUC CS-498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814624" y="3728716"/>
            <a:ext cx="4898965" cy="1894261"/>
            <a:chOff x="3814624" y="3728716"/>
            <a:chExt cx="4898965" cy="1894261"/>
          </a:xfrm>
        </p:grpSpPr>
        <p:sp>
          <p:nvSpPr>
            <p:cNvPr id="58" name="TextBox 57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198434" y="396984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16" name="Straight Arrow Connector 15"/>
            <p:cNvCxnSpPr>
              <a:stCxn id="9" idx="5"/>
              <a:endCxn id="58" idx="0"/>
            </p:cNvCxnSpPr>
            <p:nvPr/>
          </p:nvCxnSpPr>
          <p:spPr>
            <a:xfrm>
              <a:off x="3814624" y="4522962"/>
              <a:ext cx="393014" cy="26361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1" idx="6"/>
              <a:endCxn id="10" idx="2"/>
            </p:cNvCxnSpPr>
            <p:nvPr/>
          </p:nvCxnSpPr>
          <p:spPr>
            <a:xfrm flipV="1">
              <a:off x="5052812" y="5177309"/>
              <a:ext cx="1063580" cy="558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0" idx="6"/>
            </p:cNvCxnSpPr>
            <p:nvPr/>
          </p:nvCxnSpPr>
          <p:spPr>
            <a:xfrm flipV="1">
              <a:off x="6451243" y="4991586"/>
              <a:ext cx="680434" cy="18572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12" idx="0"/>
              <a:endCxn id="46" idx="4"/>
            </p:cNvCxnSpPr>
            <p:nvPr/>
          </p:nvCxnSpPr>
          <p:spPr>
            <a:xfrm flipV="1">
              <a:off x="8082568" y="3728716"/>
              <a:ext cx="109057" cy="8432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58" idx="0"/>
              <a:endCxn id="11" idx="1"/>
            </p:cNvCxnSpPr>
            <p:nvPr/>
          </p:nvCxnSpPr>
          <p:spPr>
            <a:xfrm>
              <a:off x="4207638" y="4786577"/>
              <a:ext cx="559361" cy="328151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>
              <a:endCxn id="12" idx="2"/>
            </p:cNvCxnSpPr>
            <p:nvPr/>
          </p:nvCxnSpPr>
          <p:spPr>
            <a:xfrm flipV="1">
              <a:off x="7117978" y="4739426"/>
              <a:ext cx="797164" cy="256175"/>
            </a:xfrm>
            <a:prstGeom prst="straightConnector1">
              <a:avLst/>
            </a:prstGeom>
            <a:ln w="28575">
              <a:solidFill>
                <a:srgbClr val="7030A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38200" y="4906851"/>
                <a:ext cx="233429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Experience: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06851"/>
                <a:ext cx="2334296" cy="1200329"/>
              </a:xfrm>
              <a:prstGeom prst="rect">
                <a:avLst/>
              </a:prstGeom>
              <a:blipFill>
                <a:blip r:embed="rId2"/>
                <a:stretch>
                  <a:fillRect l="-2356" t="-3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804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 </a:t>
            </a:r>
            <a:r>
              <a:rPr lang="en-US" u="sng" dirty="0"/>
              <a:t>unknown</a:t>
            </a:r>
            <a:r>
              <a:rPr lang="en-US" dirty="0"/>
              <a:t> and stochastic environment</a:t>
            </a:r>
          </a:p>
          <a:p>
            <a:pPr lvl="1"/>
            <a:r>
              <a:rPr lang="en-US" dirty="0"/>
              <a:t>Planning while learning</a:t>
            </a:r>
          </a:p>
          <a:p>
            <a:pPr lvl="2"/>
            <a:r>
              <a:rPr lang="en-US" dirty="0"/>
              <a:t>Trial and error</a:t>
            </a:r>
          </a:p>
          <a:p>
            <a:pPr lvl="1"/>
            <a:r>
              <a:rPr lang="en-US" dirty="0"/>
              <a:t>Model-based</a:t>
            </a:r>
          </a:p>
          <a:p>
            <a:pPr lvl="2"/>
            <a:r>
              <a:rPr lang="en-US" dirty="0"/>
              <a:t>Experience -&gt; model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27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83110" y="355456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5482272" y="3576222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9" name="Oval 8"/>
          <p:cNvSpPr/>
          <p:nvPr/>
        </p:nvSpPr>
        <p:spPr>
          <a:xfrm>
            <a:off x="3528811" y="423714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0" name="Oval 9"/>
          <p:cNvSpPr/>
          <p:nvPr/>
        </p:nvSpPr>
        <p:spPr>
          <a:xfrm>
            <a:off x="6116392" y="500988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4717961" y="506569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2" name="Oval 11"/>
          <p:cNvSpPr/>
          <p:nvPr/>
        </p:nvSpPr>
        <p:spPr>
          <a:xfrm>
            <a:off x="7915142" y="457200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3" name="Oval 12"/>
          <p:cNvSpPr/>
          <p:nvPr/>
        </p:nvSpPr>
        <p:spPr>
          <a:xfrm>
            <a:off x="6872860" y="328639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46" name="Oval 45"/>
          <p:cNvSpPr/>
          <p:nvPr/>
        </p:nvSpPr>
        <p:spPr>
          <a:xfrm>
            <a:off x="8024199" y="3393865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790681" y="3159987"/>
            <a:ext cx="4922908" cy="2462990"/>
            <a:chOff x="3790681" y="3159987"/>
            <a:chExt cx="4922908" cy="2462990"/>
          </a:xfrm>
        </p:grpSpPr>
        <p:sp>
          <p:nvSpPr>
            <p:cNvPr id="57" name="TextBox 56"/>
            <p:cNvSpPr txBox="1"/>
            <p:nvPr/>
          </p:nvSpPr>
          <p:spPr>
            <a:xfrm>
              <a:off x="3790681" y="374364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26003" y="334465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954094" y="420266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169722" y="328110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131677" y="401793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198434" y="396984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542562" y="315998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116392" y="414585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019800" y="5571724"/>
            <a:ext cx="2768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Example credit: Jiang, UIUC CS-498</a:t>
            </a:r>
          </a:p>
        </p:txBody>
      </p:sp>
      <p:cxnSp>
        <p:nvCxnSpPr>
          <p:cNvPr id="15" name="Straight Arrow Connector 14"/>
          <p:cNvCxnSpPr>
            <a:stCxn id="9" idx="7"/>
            <a:endCxn id="7" idx="3"/>
          </p:cNvCxnSpPr>
          <p:nvPr/>
        </p:nvCxnSpPr>
        <p:spPr>
          <a:xfrm flipV="1">
            <a:off x="3814624" y="3840382"/>
            <a:ext cx="617524" cy="4458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5"/>
            <a:endCxn id="58" idx="0"/>
          </p:cNvCxnSpPr>
          <p:nvPr/>
        </p:nvCxnSpPr>
        <p:spPr>
          <a:xfrm>
            <a:off x="3814624" y="4522962"/>
            <a:ext cx="393014" cy="2636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 rot="19487134">
                <a:off x="4358528" y="3993346"/>
                <a:ext cx="943377" cy="376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dirty="0"/>
                  <a:t>=0.1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487134">
                <a:off x="4358528" y="3993346"/>
                <a:ext cx="943377" cy="376770"/>
              </a:xfrm>
              <a:prstGeom prst="rect">
                <a:avLst/>
              </a:prstGeom>
              <a:blipFill>
                <a:blip r:embed="rId2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 rot="1772621">
                <a:off x="4264475" y="4737399"/>
                <a:ext cx="943377" cy="376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dirty="0"/>
                  <a:t>=0.9</a:t>
                </a: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72621">
                <a:off x="4264475" y="4737399"/>
                <a:ext cx="943377" cy="376770"/>
              </a:xfrm>
              <a:prstGeom prst="rect">
                <a:avLst/>
              </a:prstGeom>
              <a:blipFill>
                <a:blip r:embed="rId3"/>
                <a:stretch>
                  <a:fillRect b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7" idx="6"/>
            <a:endCxn id="8" idx="2"/>
          </p:cNvCxnSpPr>
          <p:nvPr/>
        </p:nvCxnSpPr>
        <p:spPr>
          <a:xfrm>
            <a:off x="4717961" y="3721995"/>
            <a:ext cx="764311" cy="216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1"/>
            <a:endCxn id="13" idx="4"/>
          </p:cNvCxnSpPr>
          <p:nvPr/>
        </p:nvCxnSpPr>
        <p:spPr>
          <a:xfrm flipH="1" flipV="1">
            <a:off x="7040286" y="3621244"/>
            <a:ext cx="923894" cy="9997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6"/>
            <a:endCxn id="13" idx="2"/>
          </p:cNvCxnSpPr>
          <p:nvPr/>
        </p:nvCxnSpPr>
        <p:spPr>
          <a:xfrm flipV="1">
            <a:off x="5817123" y="3453819"/>
            <a:ext cx="1055737" cy="2898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6"/>
            <a:endCxn id="10" idx="2"/>
          </p:cNvCxnSpPr>
          <p:nvPr/>
        </p:nvCxnSpPr>
        <p:spPr>
          <a:xfrm flipV="1">
            <a:off x="5052812" y="5177309"/>
            <a:ext cx="1063580" cy="558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0" idx="6"/>
          </p:cNvCxnSpPr>
          <p:nvPr/>
        </p:nvCxnSpPr>
        <p:spPr>
          <a:xfrm flipV="1">
            <a:off x="6451243" y="4991586"/>
            <a:ext cx="680434" cy="1857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1" idx="7"/>
            <a:endCxn id="8" idx="3"/>
          </p:cNvCxnSpPr>
          <p:nvPr/>
        </p:nvCxnSpPr>
        <p:spPr>
          <a:xfrm flipV="1">
            <a:off x="5003774" y="3862035"/>
            <a:ext cx="527536" cy="12526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2" idx="0"/>
            <a:endCxn id="46" idx="4"/>
          </p:cNvCxnSpPr>
          <p:nvPr/>
        </p:nvCxnSpPr>
        <p:spPr>
          <a:xfrm flipV="1">
            <a:off x="8082568" y="3728716"/>
            <a:ext cx="109057" cy="8432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3" idx="6"/>
            <a:endCxn id="46" idx="2"/>
          </p:cNvCxnSpPr>
          <p:nvPr/>
        </p:nvCxnSpPr>
        <p:spPr>
          <a:xfrm>
            <a:off x="7207711" y="3453819"/>
            <a:ext cx="816488" cy="1074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11" idx="7"/>
            <a:endCxn id="13" idx="3"/>
          </p:cNvCxnSpPr>
          <p:nvPr/>
        </p:nvCxnSpPr>
        <p:spPr>
          <a:xfrm flipV="1">
            <a:off x="5003774" y="3572206"/>
            <a:ext cx="1918124" cy="15425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58" idx="0"/>
            <a:endCxn id="8" idx="3"/>
          </p:cNvCxnSpPr>
          <p:nvPr/>
        </p:nvCxnSpPr>
        <p:spPr>
          <a:xfrm flipV="1">
            <a:off x="4207638" y="3862035"/>
            <a:ext cx="1323672" cy="924542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58" idx="0"/>
            <a:endCxn id="11" idx="1"/>
          </p:cNvCxnSpPr>
          <p:nvPr/>
        </p:nvCxnSpPr>
        <p:spPr>
          <a:xfrm>
            <a:off x="4207638" y="4786577"/>
            <a:ext cx="559361" cy="328151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endCxn id="46" idx="3"/>
          </p:cNvCxnSpPr>
          <p:nvPr/>
        </p:nvCxnSpPr>
        <p:spPr>
          <a:xfrm flipV="1">
            <a:off x="7121546" y="3679678"/>
            <a:ext cx="951691" cy="1306230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endCxn id="12" idx="2"/>
          </p:cNvCxnSpPr>
          <p:nvPr/>
        </p:nvCxnSpPr>
        <p:spPr>
          <a:xfrm flipV="1">
            <a:off x="7117978" y="4739426"/>
            <a:ext cx="797164" cy="256175"/>
          </a:xfrm>
          <a:prstGeom prst="straightConnector1">
            <a:avLst/>
          </a:prstGeom>
          <a:ln w="2857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6659988" y="4407808"/>
                <a:ext cx="943377" cy="376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dirty="0"/>
                  <a:t>=0.4</a:t>
                </a: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988" y="4407808"/>
                <a:ext cx="943377" cy="376770"/>
              </a:xfrm>
              <a:prstGeom prst="rect">
                <a:avLst/>
              </a:prstGeom>
              <a:blipFill>
                <a:blip r:embed="rId4"/>
                <a:stretch>
                  <a:fillRect t="-4839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368557" y="4847730"/>
                <a:ext cx="943377" cy="376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dirty="0"/>
                  <a:t>=0.6</a:t>
                </a: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557" y="4847730"/>
                <a:ext cx="943377" cy="376770"/>
              </a:xfrm>
              <a:prstGeom prst="rect">
                <a:avLst/>
              </a:prstGeom>
              <a:blipFill>
                <a:blip r:embed="rId5"/>
                <a:stretch>
                  <a:fillRect t="-4839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8659639" y="4607314"/>
            <a:ext cx="2535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Convergence of the model matters!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38200" y="4906851"/>
                <a:ext cx="233429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Experience: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06851"/>
                <a:ext cx="2334296" cy="1200329"/>
              </a:xfrm>
              <a:prstGeom prst="rect">
                <a:avLst/>
              </a:prstGeom>
              <a:blipFill>
                <a:blip r:embed="rId6"/>
                <a:stretch>
                  <a:fillRect l="-2356" t="-3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 flipV="1">
            <a:off x="2860209" y="4931693"/>
            <a:ext cx="1408436" cy="5287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4173305" y="2855875"/>
            <a:ext cx="3050888" cy="589376"/>
            <a:chOff x="4173305" y="2855875"/>
            <a:chExt cx="3050888" cy="589376"/>
          </a:xfrm>
        </p:grpSpPr>
        <p:sp>
          <p:nvSpPr>
            <p:cNvPr id="20" name="TextBox 19"/>
            <p:cNvSpPr txBox="1"/>
            <p:nvPr/>
          </p:nvSpPr>
          <p:spPr>
            <a:xfrm>
              <a:off x="4385653" y="2855875"/>
              <a:ext cx="28385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Bias </a:t>
              </a:r>
              <a:r>
                <a:rPr lang="en-US" i="1" dirty="0" err="1">
                  <a:solidFill>
                    <a:srgbClr val="FF0000"/>
                  </a:solidFill>
                </a:rPr>
                <a:t>v.s</a:t>
              </a:r>
              <a:r>
                <a:rPr lang="en-US" i="1" dirty="0">
                  <a:solidFill>
                    <a:srgbClr val="FF0000"/>
                  </a:solidFill>
                </a:rPr>
                <a:t>., variance?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4173305" y="3167898"/>
              <a:ext cx="303355" cy="27735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500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85" grpId="0"/>
      <p:bldP spid="90" grpId="0"/>
      <p:bldP spid="91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reinforcement learning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28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83110" y="355456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" name="Oval 7"/>
          <p:cNvSpPr/>
          <p:nvPr/>
        </p:nvSpPr>
        <p:spPr>
          <a:xfrm>
            <a:off x="5482272" y="3576222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10" name="Oval 9"/>
          <p:cNvSpPr/>
          <p:nvPr/>
        </p:nvSpPr>
        <p:spPr>
          <a:xfrm>
            <a:off x="6116392" y="500988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4717961" y="506569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12" name="Oval 11"/>
          <p:cNvSpPr/>
          <p:nvPr/>
        </p:nvSpPr>
        <p:spPr>
          <a:xfrm>
            <a:off x="7915142" y="4572000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sp>
        <p:nvSpPr>
          <p:cNvPr id="13" name="Oval 12"/>
          <p:cNvSpPr/>
          <p:nvPr/>
        </p:nvSpPr>
        <p:spPr>
          <a:xfrm>
            <a:off x="6872860" y="3286393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</a:t>
            </a:r>
          </a:p>
        </p:txBody>
      </p:sp>
      <p:sp>
        <p:nvSpPr>
          <p:cNvPr id="46" name="Oval 45"/>
          <p:cNvSpPr/>
          <p:nvPr/>
        </p:nvSpPr>
        <p:spPr>
          <a:xfrm>
            <a:off x="8024199" y="3393865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790681" y="3159987"/>
            <a:ext cx="4922908" cy="2462990"/>
            <a:chOff x="3790681" y="3159987"/>
            <a:chExt cx="4922908" cy="2462990"/>
          </a:xfrm>
        </p:grpSpPr>
        <p:sp>
          <p:nvSpPr>
            <p:cNvPr id="57" name="TextBox 56"/>
            <p:cNvSpPr txBox="1"/>
            <p:nvPr/>
          </p:nvSpPr>
          <p:spPr>
            <a:xfrm>
              <a:off x="3790681" y="374364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926003" y="334465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1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954094" y="420266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5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169722" y="328110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131677" y="401793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4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198434" y="396984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542562" y="315998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2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116392" y="414585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9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019800" y="5571724"/>
            <a:ext cx="2768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Example credit: Jiang, UIUC CS-498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814624" y="3453819"/>
            <a:ext cx="4497310" cy="1779297"/>
            <a:chOff x="3814624" y="3453819"/>
            <a:chExt cx="4497310" cy="1779297"/>
          </a:xfrm>
        </p:grpSpPr>
        <p:cxnSp>
          <p:nvCxnSpPr>
            <p:cNvPr id="15" name="Straight Arrow Connector 14"/>
            <p:cNvCxnSpPr>
              <a:stCxn id="9" idx="7"/>
              <a:endCxn id="7" idx="3"/>
            </p:cNvCxnSpPr>
            <p:nvPr/>
          </p:nvCxnSpPr>
          <p:spPr>
            <a:xfrm flipV="1">
              <a:off x="3814624" y="3840382"/>
              <a:ext cx="617524" cy="445805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9" idx="5"/>
              <a:endCxn id="58" idx="0"/>
            </p:cNvCxnSpPr>
            <p:nvPr/>
          </p:nvCxnSpPr>
          <p:spPr>
            <a:xfrm>
              <a:off x="3814624" y="4522962"/>
              <a:ext cx="393014" cy="263615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 rot="19487134">
                  <a:off x="4358528" y="3993346"/>
                  <a:ext cx="943377" cy="376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a14:m>
                  <a:r>
                    <a:rPr lang="en-US" dirty="0">
                      <a:solidFill>
                        <a:schemeClr val="bg1">
                          <a:lumMod val="65000"/>
                        </a:schemeClr>
                      </a:solidFill>
                    </a:rPr>
                    <a:t>=0.2</a:t>
                  </a: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487134">
                  <a:off x="4358528" y="3993346"/>
                  <a:ext cx="943377" cy="376770"/>
                </a:xfrm>
                <a:prstGeom prst="rect">
                  <a:avLst/>
                </a:prstGeom>
                <a:blipFill>
                  <a:blip r:embed="rId2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/>
                <p:cNvSpPr txBox="1"/>
                <p:nvPr/>
              </p:nvSpPr>
              <p:spPr>
                <a:xfrm rot="1772621">
                  <a:off x="4264475" y="4737399"/>
                  <a:ext cx="943377" cy="376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a14:m>
                  <a:r>
                    <a:rPr lang="en-US" dirty="0">
                      <a:solidFill>
                        <a:schemeClr val="bg1">
                          <a:lumMod val="65000"/>
                        </a:schemeClr>
                      </a:solidFill>
                    </a:rPr>
                    <a:t>=0.8</a:t>
                  </a:r>
                </a:p>
              </p:txBody>
            </p:sp>
          </mc:Choice>
          <mc:Fallback xmlns="">
            <p:sp>
              <p:nvSpPr>
                <p:cNvPr id="85" name="TextBox 8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72621">
                  <a:off x="4264475" y="4737399"/>
                  <a:ext cx="943377" cy="37677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/>
            <p:cNvCxnSpPr>
              <a:stCxn id="7" idx="6"/>
              <a:endCxn id="8" idx="2"/>
            </p:cNvCxnSpPr>
            <p:nvPr/>
          </p:nvCxnSpPr>
          <p:spPr>
            <a:xfrm>
              <a:off x="4717961" y="3721995"/>
              <a:ext cx="764311" cy="21653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2" idx="1"/>
              <a:endCxn id="13" idx="4"/>
            </p:cNvCxnSpPr>
            <p:nvPr/>
          </p:nvCxnSpPr>
          <p:spPr>
            <a:xfrm flipH="1" flipV="1">
              <a:off x="7040286" y="3621244"/>
              <a:ext cx="923894" cy="999794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8" idx="6"/>
              <a:endCxn id="13" idx="2"/>
            </p:cNvCxnSpPr>
            <p:nvPr/>
          </p:nvCxnSpPr>
          <p:spPr>
            <a:xfrm flipV="1">
              <a:off x="5817123" y="3453819"/>
              <a:ext cx="1055737" cy="289829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1" idx="6"/>
              <a:endCxn id="10" idx="2"/>
            </p:cNvCxnSpPr>
            <p:nvPr/>
          </p:nvCxnSpPr>
          <p:spPr>
            <a:xfrm flipV="1">
              <a:off x="5052812" y="5177309"/>
              <a:ext cx="1063580" cy="55807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0" idx="6"/>
            </p:cNvCxnSpPr>
            <p:nvPr/>
          </p:nvCxnSpPr>
          <p:spPr>
            <a:xfrm flipV="1">
              <a:off x="6451243" y="4991586"/>
              <a:ext cx="680434" cy="185723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1" idx="7"/>
              <a:endCxn id="8" idx="3"/>
            </p:cNvCxnSpPr>
            <p:nvPr/>
          </p:nvCxnSpPr>
          <p:spPr>
            <a:xfrm flipV="1">
              <a:off x="5003774" y="3862035"/>
              <a:ext cx="527536" cy="1252693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12" idx="0"/>
              <a:endCxn id="46" idx="4"/>
            </p:cNvCxnSpPr>
            <p:nvPr/>
          </p:nvCxnSpPr>
          <p:spPr>
            <a:xfrm flipV="1">
              <a:off x="8082568" y="3728716"/>
              <a:ext cx="109057" cy="843284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13" idx="6"/>
              <a:endCxn id="46" idx="2"/>
            </p:cNvCxnSpPr>
            <p:nvPr/>
          </p:nvCxnSpPr>
          <p:spPr>
            <a:xfrm>
              <a:off x="7207711" y="3453819"/>
              <a:ext cx="816488" cy="107472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11" idx="7"/>
              <a:endCxn id="13" idx="3"/>
            </p:cNvCxnSpPr>
            <p:nvPr/>
          </p:nvCxnSpPr>
          <p:spPr>
            <a:xfrm flipV="1">
              <a:off x="5003774" y="3572206"/>
              <a:ext cx="1918124" cy="1542522"/>
            </a:xfrm>
            <a:prstGeom prst="straightConnector1">
              <a:avLst/>
            </a:prstGeom>
            <a:ln w="28575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58" idx="0"/>
              <a:endCxn id="8" idx="3"/>
            </p:cNvCxnSpPr>
            <p:nvPr/>
          </p:nvCxnSpPr>
          <p:spPr>
            <a:xfrm flipV="1">
              <a:off x="4207638" y="3862035"/>
              <a:ext cx="1323672" cy="924542"/>
            </a:xfrm>
            <a:prstGeom prst="straightConnector1">
              <a:avLst/>
            </a:prstGeom>
            <a:ln w="28575">
              <a:solidFill>
                <a:srgbClr val="CC99FF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58" idx="0"/>
              <a:endCxn id="11" idx="1"/>
            </p:cNvCxnSpPr>
            <p:nvPr/>
          </p:nvCxnSpPr>
          <p:spPr>
            <a:xfrm>
              <a:off x="4207638" y="4786577"/>
              <a:ext cx="559361" cy="328151"/>
            </a:xfrm>
            <a:prstGeom prst="straightConnector1">
              <a:avLst/>
            </a:prstGeom>
            <a:ln w="28575">
              <a:solidFill>
                <a:srgbClr val="CC99FF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endCxn id="46" idx="3"/>
            </p:cNvCxnSpPr>
            <p:nvPr/>
          </p:nvCxnSpPr>
          <p:spPr>
            <a:xfrm flipV="1">
              <a:off x="7121546" y="3679678"/>
              <a:ext cx="951691" cy="1306230"/>
            </a:xfrm>
            <a:prstGeom prst="straightConnector1">
              <a:avLst/>
            </a:prstGeom>
            <a:ln w="28575">
              <a:solidFill>
                <a:srgbClr val="CC99FF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>
              <a:endCxn id="12" idx="2"/>
            </p:cNvCxnSpPr>
            <p:nvPr/>
          </p:nvCxnSpPr>
          <p:spPr>
            <a:xfrm flipV="1">
              <a:off x="7117978" y="4739426"/>
              <a:ext cx="797164" cy="256175"/>
            </a:xfrm>
            <a:prstGeom prst="straightConnector1">
              <a:avLst/>
            </a:prstGeom>
            <a:ln w="28575">
              <a:solidFill>
                <a:srgbClr val="CC99FF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/>
                <p:cNvSpPr txBox="1"/>
                <p:nvPr/>
              </p:nvSpPr>
              <p:spPr>
                <a:xfrm>
                  <a:off x="6659988" y="4407808"/>
                  <a:ext cx="943377" cy="376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a14:m>
                  <a:r>
                    <a:rPr lang="en-US" dirty="0">
                      <a:solidFill>
                        <a:schemeClr val="bg1">
                          <a:lumMod val="65000"/>
                        </a:schemeClr>
                      </a:solidFill>
                    </a:rPr>
                    <a:t>=0.4</a:t>
                  </a:r>
                </a:p>
              </p:txBody>
            </p:sp>
          </mc:Choice>
          <mc:Fallback xmlns="">
            <p:sp>
              <p:nvSpPr>
                <p:cNvPr id="90" name="TextBox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9988" y="4407808"/>
                  <a:ext cx="943377" cy="376770"/>
                </a:xfrm>
                <a:prstGeom prst="rect">
                  <a:avLst/>
                </a:prstGeom>
                <a:blipFill>
                  <a:blip r:embed="rId4"/>
                  <a:stretch>
                    <a:fillRect t="-8065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7368557" y="4847730"/>
                  <a:ext cx="943377" cy="3767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dirty="0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a14:m>
                  <a:r>
                    <a:rPr lang="en-US" dirty="0">
                      <a:solidFill>
                        <a:schemeClr val="bg1">
                          <a:lumMod val="65000"/>
                        </a:schemeClr>
                      </a:solidFill>
                    </a:rPr>
                    <a:t>=0.6</a:t>
                  </a: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68557" y="4847730"/>
                  <a:ext cx="943377" cy="376770"/>
                </a:xfrm>
                <a:prstGeom prst="rect">
                  <a:avLst/>
                </a:prstGeom>
                <a:blipFill>
                  <a:blip r:embed="rId5"/>
                  <a:stretch>
                    <a:fillRect t="-4839" b="-258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Oval 8"/>
          <p:cNvSpPr/>
          <p:nvPr/>
        </p:nvSpPr>
        <p:spPr>
          <a:xfrm>
            <a:off x="3528811" y="4237149"/>
            <a:ext cx="334851" cy="3348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8855010" y="3433436"/>
            <a:ext cx="3129142" cy="1122190"/>
            <a:chOff x="395727" y="4256830"/>
            <a:chExt cx="3129142" cy="1122190"/>
          </a:xfrm>
        </p:grpSpPr>
        <p:grpSp>
          <p:nvGrpSpPr>
            <p:cNvPr id="26" name="Group 25"/>
            <p:cNvGrpSpPr/>
            <p:nvPr/>
          </p:nvGrpSpPr>
          <p:grpSpPr>
            <a:xfrm>
              <a:off x="395727" y="4256830"/>
              <a:ext cx="2185766" cy="1111606"/>
              <a:chOff x="395727" y="4256830"/>
              <a:chExt cx="2185766" cy="111160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395727" y="4606155"/>
                    <a:ext cx="875945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        )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2" name="TextBox 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727" y="4606155"/>
                    <a:ext cx="875945" cy="30777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4167" t="-4000" r="-9722" b="-36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0" name="Oval 49"/>
              <p:cNvSpPr/>
              <p:nvPr/>
            </p:nvSpPr>
            <p:spPr>
              <a:xfrm>
                <a:off x="719636" y="4609402"/>
                <a:ext cx="334851" cy="33485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23" name="Left Brace 22"/>
              <p:cNvSpPr/>
              <p:nvPr/>
            </p:nvSpPr>
            <p:spPr>
              <a:xfrm>
                <a:off x="1410668" y="4314619"/>
                <a:ext cx="275470" cy="992733"/>
              </a:xfrm>
              <a:prstGeom prst="leftBrace">
                <a:avLst>
                  <a:gd name="adj1" fmla="val 37943"/>
                  <a:gd name="adj2" fmla="val 47972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734632" y="4256830"/>
                <a:ext cx="6289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Up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717993" y="4968326"/>
                <a:ext cx="8635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Down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581492" y="4256830"/>
              <a:ext cx="943377" cy="1122190"/>
              <a:chOff x="2581492" y="4256830"/>
              <a:chExt cx="943377" cy="1122190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2581492" y="4256830"/>
                <a:ext cx="9433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P=0.3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581492" y="4978910"/>
                <a:ext cx="9433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P=0.7</a:t>
                </a: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3085558" y="2240497"/>
            <a:ext cx="6387799" cy="1200421"/>
            <a:chOff x="2647860" y="2496182"/>
            <a:chExt cx="6387799" cy="1200421"/>
          </a:xfrm>
        </p:grpSpPr>
        <p:sp>
          <p:nvSpPr>
            <p:cNvPr id="30" name="TextBox 29"/>
            <p:cNvSpPr txBox="1"/>
            <p:nvPr/>
          </p:nvSpPr>
          <p:spPr>
            <a:xfrm>
              <a:off x="4723677" y="2496182"/>
              <a:ext cx="43119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How do we get such experiences matters! </a:t>
              </a:r>
            </a:p>
            <a:p>
              <a:r>
                <a:rPr lang="en-US" i="1" dirty="0">
                  <a:solidFill>
                    <a:srgbClr val="FF0000"/>
                  </a:solidFill>
                </a:rPr>
                <a:t>I.e., the explore-exploit trade-off; sometimes it is also the bias-variance trade-off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2647860" y="2825539"/>
              <a:ext cx="2062817" cy="87106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838200" y="4906851"/>
                <a:ext cx="233429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Experience: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06851"/>
                <a:ext cx="2334296" cy="1200329"/>
              </a:xfrm>
              <a:prstGeom prst="rect">
                <a:avLst/>
              </a:prstGeom>
              <a:blipFill>
                <a:blip r:embed="rId3"/>
                <a:stretch>
                  <a:fillRect l="-2356" t="-3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Group 67"/>
          <p:cNvGrpSpPr/>
          <p:nvPr/>
        </p:nvGrpSpPr>
        <p:grpSpPr>
          <a:xfrm>
            <a:off x="8855010" y="4763866"/>
            <a:ext cx="3126167" cy="1224280"/>
            <a:chOff x="395727" y="4187492"/>
            <a:chExt cx="3126167" cy="1224280"/>
          </a:xfrm>
        </p:grpSpPr>
        <p:grpSp>
          <p:nvGrpSpPr>
            <p:cNvPr id="69" name="Group 68"/>
            <p:cNvGrpSpPr/>
            <p:nvPr/>
          </p:nvGrpSpPr>
          <p:grpSpPr>
            <a:xfrm>
              <a:off x="395727" y="4204827"/>
              <a:ext cx="3126167" cy="1206945"/>
              <a:chOff x="395727" y="4204827"/>
              <a:chExt cx="3126167" cy="120694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395727" y="4606155"/>
                    <a:ext cx="875945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        )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4" name="TextBox 7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727" y="4606155"/>
                    <a:ext cx="875945" cy="30777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3497" t="-1961" r="-979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7" name="Oval 76"/>
              <p:cNvSpPr/>
              <p:nvPr/>
            </p:nvSpPr>
            <p:spPr>
              <a:xfrm>
                <a:off x="719636" y="4609402"/>
                <a:ext cx="334851" cy="33485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78" name="Left Brace 77"/>
              <p:cNvSpPr/>
              <p:nvPr/>
            </p:nvSpPr>
            <p:spPr>
              <a:xfrm>
                <a:off x="1410668" y="4314619"/>
                <a:ext cx="275470" cy="992733"/>
              </a:xfrm>
              <a:prstGeom prst="leftBrace">
                <a:avLst>
                  <a:gd name="adj1" fmla="val 37943"/>
                  <a:gd name="adj2" fmla="val 47972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2644699" y="4204827"/>
                <a:ext cx="6289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Up</a:t>
                </a: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658394" y="5011662"/>
                <a:ext cx="8635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Down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1736430" y="4187492"/>
              <a:ext cx="982380" cy="1217530"/>
              <a:chOff x="1736430" y="4187492"/>
              <a:chExt cx="982380" cy="1217530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1775433" y="4187492"/>
                <a:ext cx="9433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9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736430" y="5004912"/>
                <a:ext cx="9433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7.6</a:t>
                </a:r>
              </a:p>
            </p:txBody>
          </p:sp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 </a:t>
            </a:r>
            <a:r>
              <a:rPr lang="en-US" u="sng" dirty="0"/>
              <a:t>unknown</a:t>
            </a:r>
            <a:r>
              <a:rPr lang="en-US" dirty="0"/>
              <a:t> and stochastic environment</a:t>
            </a:r>
          </a:p>
          <a:p>
            <a:pPr lvl="1"/>
            <a:r>
              <a:rPr lang="en-US" dirty="0"/>
              <a:t>Planning while learning</a:t>
            </a:r>
          </a:p>
          <a:p>
            <a:pPr lvl="2"/>
            <a:r>
              <a:rPr lang="en-US" dirty="0"/>
              <a:t>Trial and error</a:t>
            </a:r>
          </a:p>
          <a:p>
            <a:pPr lvl="1"/>
            <a:r>
              <a:rPr lang="en-US" dirty="0"/>
              <a:t>Model-free</a:t>
            </a:r>
          </a:p>
          <a:p>
            <a:pPr lvl="2"/>
            <a:r>
              <a:rPr lang="en-US" dirty="0"/>
              <a:t>Experience -&gt; policy</a:t>
            </a:r>
          </a:p>
          <a:p>
            <a:pPr lvl="2"/>
            <a:r>
              <a:rPr lang="en-US" dirty="0"/>
              <a:t>Experience -&gt; value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10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599" y="2650746"/>
            <a:ext cx="4144407" cy="3772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 unknown and stochastic environment</a:t>
            </a:r>
          </a:p>
          <a:p>
            <a:pPr lvl="1"/>
            <a:r>
              <a:rPr lang="en-US" dirty="0"/>
              <a:t>A taxonomy of solutions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794233" y="5894685"/>
            <a:ext cx="216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Figure credit: David Silver, “Introduction to RL”</a:t>
            </a:r>
          </a:p>
        </p:txBody>
      </p:sp>
    </p:spTree>
    <p:extLst>
      <p:ext uri="{BB962C8B-B14F-4D97-AF65-F5344CB8AC3E}">
        <p14:creationId xmlns:p14="http://schemas.microsoft.com/office/powerpoint/2010/main" val="2012055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brief history of reinforcement learning research</a:t>
            </a:r>
          </a:p>
          <a:p>
            <a:pPr lvl="1"/>
            <a:r>
              <a:rPr lang="en-US" dirty="0"/>
              <a:t>Textbook, Chapter 1, Section 1.7</a:t>
            </a:r>
          </a:p>
          <a:p>
            <a:pPr lvl="2"/>
            <a:r>
              <a:rPr lang="en-US" dirty="0"/>
              <a:t>Planning – originated in optimal control </a:t>
            </a:r>
          </a:p>
          <a:p>
            <a:pPr lvl="3"/>
            <a:r>
              <a:rPr lang="en-US" dirty="0"/>
              <a:t>Dated back to 1950s</a:t>
            </a:r>
          </a:p>
          <a:p>
            <a:pPr lvl="2"/>
            <a:r>
              <a:rPr lang="en-US" dirty="0"/>
              <a:t>Reinforcement learning – originated in psychology of animal learning </a:t>
            </a:r>
          </a:p>
          <a:p>
            <a:pPr lvl="3"/>
            <a:r>
              <a:rPr lang="en-US" dirty="0"/>
              <a:t>Dated back to 1850s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99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in practice is challenging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/>
              <a:t>Learning by trial and error is expensive</a:t>
            </a:r>
          </a:p>
          <a:p>
            <a:pPr marL="685800" lvl="2">
              <a:spcBef>
                <a:spcPts val="1000"/>
              </a:spcBef>
            </a:pPr>
            <a:r>
              <a:rPr lang="en-US" dirty="0"/>
              <a:t>We need an environment to repeatedly interact with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31</a:t>
            </a:fld>
            <a:endParaRPr lang="en-US"/>
          </a:p>
        </p:txBody>
      </p:sp>
      <p:pic>
        <p:nvPicPr>
          <p:cNvPr id="8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9" y="3234034"/>
            <a:ext cx="2726451" cy="194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ee the source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261" y="3228344"/>
            <a:ext cx="2588433" cy="194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0072" y="5481689"/>
            <a:ext cx="252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Environment defined by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00215" y="5486023"/>
            <a:ext cx="1859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game rules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57176" y="5477356"/>
            <a:ext cx="1859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physical rules 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90984" y="5867824"/>
            <a:ext cx="3212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FF0000"/>
                </a:solidFill>
              </a:rPr>
              <a:t>Obtaining</a:t>
            </a:r>
            <a:r>
              <a:rPr lang="zh-CN" altLang="en-US" sz="2000" b="1" i="1" dirty="0">
                <a:solidFill>
                  <a:srgbClr val="FF0000"/>
                </a:solidFill>
              </a:rPr>
              <a:t> </a:t>
            </a:r>
            <a:r>
              <a:rPr lang="en-US" altLang="zh-CN" sz="2000" b="1" i="1" dirty="0">
                <a:solidFill>
                  <a:srgbClr val="FF0000"/>
                </a:solidFill>
              </a:rPr>
              <a:t>feedback</a:t>
            </a:r>
            <a:r>
              <a:rPr lang="en-US" sz="2000" b="1" i="1" dirty="0">
                <a:solidFill>
                  <a:srgbClr val="FF0000"/>
                </a:solidFill>
              </a:rPr>
              <a:t> is </a:t>
            </a:r>
            <a:r>
              <a:rPr lang="en-US" altLang="zh-CN" sz="2000" b="1" i="1" dirty="0">
                <a:solidFill>
                  <a:srgbClr val="FF0000"/>
                </a:solidFill>
              </a:rPr>
              <a:t>cheap</a:t>
            </a:r>
            <a:endParaRPr lang="en-US" sz="2000" b="1" i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BB532B-F70C-0CFC-B75C-73130203F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650" y="3228344"/>
            <a:ext cx="3409870" cy="194132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7C5CE9-9A69-37BD-6D81-C3E3792C8D2E}"/>
              </a:ext>
            </a:extLst>
          </p:cNvPr>
          <p:cNvSpPr txBox="1"/>
          <p:nvPr/>
        </p:nvSpPr>
        <p:spPr>
          <a:xfrm>
            <a:off x="8741665" y="5477356"/>
            <a:ext cx="205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mathematical rules </a:t>
            </a:r>
          </a:p>
        </p:txBody>
      </p:sp>
    </p:spTree>
    <p:extLst>
      <p:ext uri="{BB962C8B-B14F-4D97-AF65-F5344CB8AC3E}">
        <p14:creationId xmlns:p14="http://schemas.microsoft.com/office/powerpoint/2010/main" val="414304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7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in practice is challenging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/>
              <a:t>Learning by trial and error is expensive</a:t>
            </a:r>
          </a:p>
          <a:p>
            <a:pPr marL="685800" lvl="2">
              <a:spcBef>
                <a:spcPts val="1000"/>
              </a:spcBef>
            </a:pPr>
            <a:r>
              <a:rPr lang="en-US" dirty="0"/>
              <a:t>We need an environment to repeatedly interact with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54056" y="5425728"/>
            <a:ext cx="252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Environment defined by 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6076" y="5911097"/>
            <a:ext cx="3201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i="1" dirty="0">
                <a:solidFill>
                  <a:srgbClr val="FF0000"/>
                </a:solidFill>
              </a:rPr>
              <a:t>Obtaining</a:t>
            </a:r>
            <a:r>
              <a:rPr lang="zh-CN" altLang="en-US" sz="2000" b="1" i="1" dirty="0">
                <a:solidFill>
                  <a:srgbClr val="FF0000"/>
                </a:solidFill>
              </a:rPr>
              <a:t> </a:t>
            </a:r>
            <a:r>
              <a:rPr lang="en-US" altLang="zh-CN" sz="2000" b="1" i="1" dirty="0">
                <a:solidFill>
                  <a:srgbClr val="FF0000"/>
                </a:solidFill>
              </a:rPr>
              <a:t>feedback</a:t>
            </a:r>
            <a:r>
              <a:rPr lang="en-US" sz="2000" b="1" i="1" dirty="0">
                <a:solidFill>
                  <a:srgbClr val="FF0000"/>
                </a:solidFill>
              </a:rPr>
              <a:t> is hard!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326" y="3192490"/>
            <a:ext cx="3704922" cy="194189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69243" y="5408886"/>
            <a:ext cx="2357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Users’ behaviors</a:t>
            </a:r>
          </a:p>
        </p:txBody>
      </p:sp>
    </p:spTree>
    <p:extLst>
      <p:ext uri="{BB962C8B-B14F-4D97-AF65-F5344CB8AC3E}">
        <p14:creationId xmlns:p14="http://schemas.microsoft.com/office/powerpoint/2010/main" val="205767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in practice is challenging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/>
              <a:t>There are also safety, privacy, and ethic concerns in exploration</a:t>
            </a:r>
          </a:p>
          <a:p>
            <a:pPr marL="685800" lvl="2">
              <a:spcBef>
                <a:spcPts val="1000"/>
              </a:spcBef>
            </a:pPr>
            <a:r>
              <a:rPr lang="en-US" dirty="0"/>
              <a:t>We are dealing with unknown unknowns</a:t>
            </a:r>
          </a:p>
          <a:p>
            <a:pPr marL="685800" lvl="2">
              <a:spcBef>
                <a:spcPts val="1000"/>
              </a:spcBef>
            </a:pPr>
            <a:r>
              <a:rPr lang="en-US" dirty="0"/>
              <a:t>We are learning from explorations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75DA6-09A5-4603-985B-62A0433927C4}" type="slidenum">
              <a:rPr lang="en-US" smtClean="0"/>
              <a:t>33</a:t>
            </a:fld>
            <a:endParaRPr lang="en-US"/>
          </a:p>
        </p:txBody>
      </p:sp>
      <p:pic>
        <p:nvPicPr>
          <p:cNvPr id="2054" name="Picture 6" descr="What To Do After Your Loan Has Been Deni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967" y="3358393"/>
            <a:ext cx="3562548" cy="249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port: Self-Driving Cars Make Mistakes Because Of Limited AI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304" y="3355516"/>
            <a:ext cx="4524678" cy="248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RL2026-Fall</a:t>
            </a:r>
          </a:p>
        </p:txBody>
      </p:sp>
    </p:spTree>
    <p:extLst>
      <p:ext uri="{BB962C8B-B14F-4D97-AF65-F5344CB8AC3E}">
        <p14:creationId xmlns:p14="http://schemas.microsoft.com/office/powerpoint/2010/main" val="4289933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Reinforcement learning is for sequential decision making</a:t>
            </a:r>
          </a:p>
          <a:p>
            <a:r>
              <a:rPr lang="en-US" dirty="0"/>
              <a:t>Reinforcement learning overlaps heavily with different machine learning techniques, but also uniquely differs from them</a:t>
            </a:r>
          </a:p>
          <a:p>
            <a:r>
              <a:rPr lang="en-US" dirty="0"/>
              <a:t>Known environment </a:t>
            </a:r>
            <a:r>
              <a:rPr lang="en-US" dirty="0" err="1"/>
              <a:t>v.s</a:t>
            </a:r>
            <a:r>
              <a:rPr lang="en-US" dirty="0"/>
              <a:t>., unknown environment</a:t>
            </a:r>
          </a:p>
          <a:p>
            <a:r>
              <a:rPr lang="en-US" dirty="0"/>
              <a:t>Model-based </a:t>
            </a:r>
            <a:r>
              <a:rPr lang="en-US" dirty="0" err="1"/>
              <a:t>v.s</a:t>
            </a:r>
            <a:r>
              <a:rPr lang="en-US" dirty="0"/>
              <a:t>., model-free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365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[SSSCJ16] Schnabel, T., </a:t>
            </a:r>
            <a:r>
              <a:rPr lang="en-US" sz="1800" dirty="0" err="1"/>
              <a:t>Swaminathan</a:t>
            </a:r>
            <a:r>
              <a:rPr lang="en-US" sz="1800" dirty="0"/>
              <a:t>, A., Singh, A., </a:t>
            </a:r>
            <a:r>
              <a:rPr lang="en-US" sz="1800" dirty="0" err="1"/>
              <a:t>Chandak</a:t>
            </a:r>
            <a:r>
              <a:rPr lang="en-US" sz="1800" dirty="0"/>
              <a:t>, N., &amp; </a:t>
            </a:r>
            <a:r>
              <a:rPr lang="en-US" sz="1800" dirty="0" err="1"/>
              <a:t>Joachims</a:t>
            </a:r>
            <a:r>
              <a:rPr lang="en-US" sz="1800" dirty="0"/>
              <a:t>, T. (2016, June). Recommendations as treatments: </a:t>
            </a:r>
            <a:r>
              <a:rPr lang="en-US" sz="1800" dirty="0" err="1"/>
              <a:t>debiasing</a:t>
            </a:r>
            <a:r>
              <a:rPr lang="en-US" sz="1800" dirty="0"/>
              <a:t> learning and evaluation. In Proceedings of the 33rd International Conference on International Conference on Machine Learning-Volume 48 (pp. 1670-1679).</a:t>
            </a:r>
          </a:p>
          <a:p>
            <a:pPr marL="0" indent="0">
              <a:buNone/>
            </a:pPr>
            <a:r>
              <a:rPr lang="en-US" sz="1800" dirty="0" err="1"/>
              <a:t>LilLog</a:t>
            </a:r>
            <a:r>
              <a:rPr lang="en-US" sz="1800" dirty="0"/>
              <a:t>, </a:t>
            </a:r>
            <a:r>
              <a:rPr lang="en-US" sz="1800" dirty="0">
                <a:hlinkClick r:id="rId2"/>
              </a:rPr>
              <a:t>https://lilianweng.github.io/lil-log/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David Silver, Advanced Topics 2015 (COMPM050/COMPGI13): Reinforcement Learning, University College London.</a:t>
            </a:r>
          </a:p>
          <a:p>
            <a:pPr marL="0" indent="0">
              <a:buNone/>
            </a:pPr>
            <a:r>
              <a:rPr lang="en-US" sz="1800" dirty="0"/>
              <a:t>Nan Jiang, CS 498 Reinforcement Learning, University of Illinois at Urbana-Champaign.</a:t>
            </a:r>
          </a:p>
          <a:p>
            <a:pPr marL="0" indent="0">
              <a:buNone/>
            </a:pPr>
            <a:r>
              <a:rPr lang="en-US" sz="1800" dirty="0"/>
              <a:t>Bishop, Christopher M. Pattern recognition and machine learning. springer, 2006.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218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3F47F-D16A-62C7-86AF-69C9E44D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bitter</a:t>
            </a:r>
            <a:r>
              <a:rPr lang="zh-CN" altLang="en-US" dirty="0"/>
              <a:t> </a:t>
            </a:r>
            <a:r>
              <a:rPr lang="en-US" altLang="zh-CN" dirty="0"/>
              <a:t>lesson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16923-759F-AB9D-CED4-A4AC29522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E06C6-2C36-913F-2D22-8278BEA35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123A0-097E-0859-4D7B-A453C9861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1CD1A5-F1B5-E4DC-F93C-6A6CC3B5E6AA}"/>
              </a:ext>
            </a:extLst>
          </p:cNvPr>
          <p:cNvSpPr txBox="1"/>
          <p:nvPr/>
        </p:nvSpPr>
        <p:spPr>
          <a:xfrm>
            <a:off x="1693719" y="2255673"/>
            <a:ext cx="69688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1) AI researchers have often tried to build knowledge into their agents, </a:t>
            </a:r>
          </a:p>
          <a:p>
            <a:r>
              <a:rPr lang="en-US" sz="2000" dirty="0"/>
              <a:t>2) this always helps in the short term, and is personally satisfying to the researcher, </a:t>
            </a:r>
          </a:p>
          <a:p>
            <a:r>
              <a:rPr lang="en-US" altLang="zh-CN" sz="2000" b="1" dirty="0"/>
              <a:t>BUT</a:t>
            </a:r>
          </a:p>
          <a:p>
            <a:r>
              <a:rPr lang="en-US" sz="2000" dirty="0"/>
              <a:t>3) in the long run it plateaus and even inhibits further progress, </a:t>
            </a:r>
          </a:p>
          <a:p>
            <a:r>
              <a:rPr lang="en-US" sz="2000" dirty="0"/>
              <a:t>4) breakthrough progress eventually arrives by an opposing approach based on scaling computation by </a:t>
            </a:r>
            <a:r>
              <a:rPr lang="en-US" sz="2000" b="1" dirty="0"/>
              <a:t>search</a:t>
            </a:r>
            <a:r>
              <a:rPr lang="en-US" sz="2000" dirty="0"/>
              <a:t> and </a:t>
            </a:r>
            <a:r>
              <a:rPr lang="en-US" sz="2000" b="1" dirty="0"/>
              <a:t>learning</a:t>
            </a:r>
            <a:r>
              <a:rPr lang="en-US" sz="2000" dirty="0"/>
              <a:t>.</a:t>
            </a:r>
          </a:p>
          <a:p>
            <a:pPr algn="r"/>
            <a:r>
              <a:rPr lang="en-US" altLang="zh-CN" sz="2000" dirty="0"/>
              <a:t>-</a:t>
            </a:r>
            <a:r>
              <a:rPr lang="zh-CN" altLang="en-US" sz="2000" dirty="0"/>
              <a:t> </a:t>
            </a:r>
            <a:r>
              <a:rPr lang="en-US" altLang="zh-CN" sz="2000" dirty="0"/>
              <a:t>Richard</a:t>
            </a:r>
            <a:r>
              <a:rPr lang="zh-CN" altLang="en-US" sz="2000" dirty="0"/>
              <a:t> </a:t>
            </a:r>
            <a:r>
              <a:rPr lang="en-US" altLang="zh-CN" sz="2000" dirty="0"/>
              <a:t>Sutton</a:t>
            </a:r>
            <a:r>
              <a:rPr lang="en-US" sz="2000" dirty="0"/>
              <a:t> </a:t>
            </a:r>
          </a:p>
        </p:txBody>
      </p:sp>
      <p:pic>
        <p:nvPicPr>
          <p:cNvPr id="1026" name="Picture 2" descr="rich sutton head (Evolutionary&#10;            Portrait Art by Günter Bachelier)">
            <a:extLst>
              <a:ext uri="{FF2B5EF4-FFF2-40B4-BE49-F238E27FC236}">
                <a16:creationId xmlns:a16="http://schemas.microsoft.com/office/drawing/2014/main" id="{8D6B13A0-9BC7-29A3-E9CB-C4D5435FA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119" y="2356798"/>
            <a:ext cx="1738900" cy="266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2829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Vs. Supervised machine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u="sng" dirty="0"/>
                  <a:t>Online</a:t>
                </a:r>
                <a:r>
                  <a:rPr lang="en-US" dirty="0"/>
                  <a:t> classification as an example</a:t>
                </a:r>
              </a:p>
              <a:p>
                <a:pPr lvl="1"/>
                <a:r>
                  <a:rPr lang="en-US" dirty="0"/>
                  <a:t>The hypothesis will be immediately tested</a:t>
                </a:r>
              </a:p>
              <a:p>
                <a:pPr lvl="2"/>
                <a:r>
                  <a:rPr lang="en-US" dirty="0"/>
                  <a:t>Input: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{</m:t>
                        </m:r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arrive </a:t>
                </a:r>
                <a:r>
                  <a:rPr lang="en-US" u="sng" dirty="0"/>
                  <a:t>sequentially</a:t>
                </a:r>
                <a:r>
                  <a:rPr lang="en-US" dirty="0"/>
                  <a:t> </a:t>
                </a:r>
              </a:p>
              <a:p>
                <a:pPr lvl="2"/>
                <a:r>
                  <a:rPr lang="en-US" dirty="0"/>
                  <a:t>Output: 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Goal: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limLow>
                          <m:limLow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Θ</m:t>
                            </m:r>
                          </m:lim>
                        </m:limLow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</m:sSub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37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428864" y="5778497"/>
            <a:ext cx="8009495" cy="441478"/>
            <a:chOff x="2415864" y="5778497"/>
            <a:chExt cx="8009495" cy="441478"/>
          </a:xfrm>
        </p:grpSpPr>
        <p:cxnSp>
          <p:nvCxnSpPr>
            <p:cNvPr id="9" name="Straight Arrow Connector 8"/>
            <p:cNvCxnSpPr/>
            <p:nvPr/>
          </p:nvCxnSpPr>
          <p:spPr>
            <a:xfrm flipV="1">
              <a:off x="2562898" y="5778497"/>
              <a:ext cx="75169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415864" y="5841975"/>
              <a:ext cx="7298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9695556" y="5841975"/>
                  <a:ext cx="72980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5556" y="5841975"/>
                  <a:ext cx="72980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6574785" y="5850643"/>
                  <a:ext cx="72980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4785" y="5850643"/>
                  <a:ext cx="72980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373805" y="5269224"/>
                <a:ext cx="4726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805" y="5269224"/>
                <a:ext cx="47262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944667" y="4575525"/>
                <a:ext cx="1521378" cy="394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667" y="4575525"/>
                <a:ext cx="1521378" cy="394660"/>
              </a:xfrm>
              <a:prstGeom prst="rect">
                <a:avLst/>
              </a:prstGeom>
              <a:blipFill>
                <a:blip r:embed="rId6"/>
                <a:stretch>
                  <a:fillRect t="-4688" r="-11600"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647978" y="4575525"/>
                <a:ext cx="1546257" cy="3931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978" y="4575525"/>
                <a:ext cx="1546257" cy="393121"/>
              </a:xfrm>
              <a:prstGeom prst="rect">
                <a:avLst/>
              </a:prstGeom>
              <a:blipFill>
                <a:blip r:embed="rId7"/>
                <a:stretch>
                  <a:fillRect t="-4688" r="-10630"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H="1" flipV="1">
            <a:off x="2586306" y="4948456"/>
            <a:ext cx="0" cy="3697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1441570" y="3924950"/>
            <a:ext cx="3005566" cy="712202"/>
            <a:chOff x="1441570" y="3924950"/>
            <a:chExt cx="3005566" cy="7122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1441570" y="3924950"/>
                  <a:ext cx="300556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: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argmi</m:t>
                        </m:r>
                        <m:sSub>
                          <m:sSub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Θ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1570" y="3924950"/>
                  <a:ext cx="3005566" cy="369332"/>
                </a:xfrm>
                <a:prstGeom prst="rect">
                  <a:avLst/>
                </a:prstGeom>
                <a:blipFill>
                  <a:blip r:embed="rId8"/>
                  <a:stretch>
                    <a:fillRect t="-6667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Arrow Connector 29"/>
            <p:cNvCxnSpPr/>
            <p:nvPr/>
          </p:nvCxnSpPr>
          <p:spPr>
            <a:xfrm flipH="1" flipV="1">
              <a:off x="3203050" y="4267418"/>
              <a:ext cx="0" cy="36973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Arrow Connector 30"/>
          <p:cNvCxnSpPr/>
          <p:nvPr/>
        </p:nvCxnSpPr>
        <p:spPr>
          <a:xfrm flipH="1">
            <a:off x="3937550" y="4294282"/>
            <a:ext cx="0" cy="3739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5211" y="5302783"/>
                <a:ext cx="12835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1" y="5302783"/>
                <a:ext cx="1283594" cy="369332"/>
              </a:xfrm>
              <a:prstGeom prst="rect">
                <a:avLst/>
              </a:prstGeom>
              <a:blipFill>
                <a:blip r:embed="rId9"/>
                <a:stretch>
                  <a:fillRect l="-3791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5210" y="3934722"/>
                <a:ext cx="1452561" cy="671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 &amp; update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0" y="3934722"/>
                <a:ext cx="1452561" cy="671530"/>
              </a:xfrm>
              <a:prstGeom prst="rect">
                <a:avLst/>
              </a:prstGeom>
              <a:blipFill>
                <a:blip r:embed="rId10"/>
                <a:stretch>
                  <a:fillRect l="-3347" t="-4505" b="-9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5210" y="4579124"/>
                <a:ext cx="16575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Predict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0" y="4579124"/>
                <a:ext cx="1657523" cy="369332"/>
              </a:xfrm>
              <a:prstGeom prst="rect">
                <a:avLst/>
              </a:prstGeom>
              <a:blipFill>
                <a:blip r:embed="rId11"/>
                <a:stretch>
                  <a:fillRect l="-294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4001707" y="4948456"/>
            <a:ext cx="477951" cy="690100"/>
            <a:chOff x="4001707" y="4948456"/>
            <a:chExt cx="477951" cy="6901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4001707" y="5269224"/>
                  <a:ext cx="47795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1707" y="5269224"/>
                  <a:ext cx="477951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/>
            <p:cNvCxnSpPr/>
            <p:nvPr/>
          </p:nvCxnSpPr>
          <p:spPr>
            <a:xfrm flipH="1" flipV="1">
              <a:off x="4234802" y="4948456"/>
              <a:ext cx="0" cy="36973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5873842" y="4506981"/>
            <a:ext cx="2519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……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5759001" y="3395542"/>
            <a:ext cx="2517822" cy="369332"/>
            <a:chOff x="5917841" y="3395542"/>
            <a:chExt cx="2517822" cy="369332"/>
          </a:xfrm>
        </p:grpSpPr>
        <p:sp>
          <p:nvSpPr>
            <p:cNvPr id="39" name="TextBox 38"/>
            <p:cNvSpPr txBox="1"/>
            <p:nvPr/>
          </p:nvSpPr>
          <p:spPr>
            <a:xfrm>
              <a:off x="6469488" y="3395542"/>
              <a:ext cx="196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Cumulated over T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>
              <a:off x="5917841" y="3584382"/>
              <a:ext cx="551647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7975683" y="4066893"/>
            <a:ext cx="3147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Now are we making sequential decisions to optimize some cumulative metric?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4954027" y="4267418"/>
            <a:ext cx="0" cy="3697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2725530" y="1545099"/>
            <a:ext cx="5080998" cy="1471980"/>
            <a:chOff x="2725530" y="1545099"/>
            <a:chExt cx="5080998" cy="1471980"/>
          </a:xfrm>
        </p:grpSpPr>
        <p:sp>
          <p:nvSpPr>
            <p:cNvPr id="40" name="Rectangle 39"/>
            <p:cNvSpPr/>
            <p:nvPr/>
          </p:nvSpPr>
          <p:spPr>
            <a:xfrm>
              <a:off x="2725530" y="2668105"/>
              <a:ext cx="1359504" cy="34897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3542749" y="1545099"/>
              <a:ext cx="4263779" cy="1123006"/>
              <a:chOff x="3542749" y="1545099"/>
              <a:chExt cx="4263779" cy="1123006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4193102" y="1545099"/>
                <a:ext cx="36134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i="1" dirty="0"/>
                  <a:t>Do we really have a choice here?</a:t>
                </a:r>
              </a:p>
            </p:txBody>
          </p:sp>
          <p:cxnSp>
            <p:nvCxnSpPr>
              <p:cNvPr id="46" name="Straight Arrow Connector 45"/>
              <p:cNvCxnSpPr>
                <a:stCxn id="45" idx="1"/>
              </p:cNvCxnSpPr>
              <p:nvPr/>
            </p:nvCxnSpPr>
            <p:spPr>
              <a:xfrm flipH="1">
                <a:off x="3542749" y="1729765"/>
                <a:ext cx="650353" cy="93834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0568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4" grpId="0"/>
      <p:bldP spid="34" grpId="0"/>
      <p:bldP spid="35" grpId="0"/>
      <p:bldP spid="36" grpId="0"/>
      <p:bldP spid="38" grpId="0"/>
      <p:bldP spid="4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Vs. Semi-supervised machine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Active learning for classification as an example</a:t>
                </a:r>
              </a:p>
              <a:p>
                <a:pPr lvl="1"/>
                <a:r>
                  <a:rPr lang="en-US" dirty="0"/>
                  <a:t>Training time</a:t>
                </a:r>
              </a:p>
              <a:p>
                <a:pPr lvl="2"/>
                <a:r>
                  <a:rPr lang="en-US" dirty="0"/>
                  <a:t>Input: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Procedure: choose a subset of instances of size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to obtain their labels for model training</a:t>
                </a:r>
              </a:p>
              <a:p>
                <a:pPr lvl="2"/>
                <a:r>
                  <a:rPr lang="en-US" dirty="0"/>
                  <a:t>Output: 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Goal: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Testing time</a:t>
                </a:r>
              </a:p>
              <a:p>
                <a:pPr lvl="2"/>
                <a:r>
                  <a:rPr lang="en-US" dirty="0"/>
                  <a:t>Apply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421" y="3757520"/>
            <a:ext cx="3476650" cy="2466993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7390325" y="4405026"/>
            <a:ext cx="927250" cy="357440"/>
            <a:chOff x="2741052" y="4833995"/>
            <a:chExt cx="927250" cy="357440"/>
          </a:xfrm>
        </p:grpSpPr>
        <p:sp>
          <p:nvSpPr>
            <p:cNvPr id="8" name="Oval 7"/>
            <p:cNvSpPr/>
            <p:nvPr/>
          </p:nvSpPr>
          <p:spPr>
            <a:xfrm>
              <a:off x="2741052" y="4833995"/>
              <a:ext cx="218941" cy="218941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3088784" y="4914436"/>
                  <a:ext cx="5795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88784" y="4914436"/>
                  <a:ext cx="579518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7368" r="-9474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/>
          <p:cNvGrpSpPr/>
          <p:nvPr/>
        </p:nvGrpSpPr>
        <p:grpSpPr>
          <a:xfrm>
            <a:off x="7100566" y="4954284"/>
            <a:ext cx="927250" cy="357440"/>
            <a:chOff x="2741052" y="4833995"/>
            <a:chExt cx="927250" cy="357440"/>
          </a:xfrm>
        </p:grpSpPr>
        <p:sp>
          <p:nvSpPr>
            <p:cNvPr id="44" name="Oval 43"/>
            <p:cNvSpPr/>
            <p:nvPr/>
          </p:nvSpPr>
          <p:spPr>
            <a:xfrm>
              <a:off x="2741052" y="4833995"/>
              <a:ext cx="218941" cy="218941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3088784" y="4914436"/>
                  <a:ext cx="5795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88784" y="4914436"/>
                  <a:ext cx="579518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8421" r="-8421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/>
          <p:cNvGrpSpPr/>
          <p:nvPr/>
        </p:nvGrpSpPr>
        <p:grpSpPr>
          <a:xfrm>
            <a:off x="7470676" y="5351914"/>
            <a:ext cx="927250" cy="357440"/>
            <a:chOff x="2741052" y="4833995"/>
            <a:chExt cx="927250" cy="357440"/>
          </a:xfrm>
        </p:grpSpPr>
        <p:sp>
          <p:nvSpPr>
            <p:cNvPr id="47" name="Oval 46"/>
            <p:cNvSpPr/>
            <p:nvPr/>
          </p:nvSpPr>
          <p:spPr>
            <a:xfrm>
              <a:off x="2741052" y="4833995"/>
              <a:ext cx="218941" cy="218941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3088784" y="4914436"/>
                  <a:ext cx="5795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88784" y="4914436"/>
                  <a:ext cx="579518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8421" r="-8421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/>
          <p:cNvGrpSpPr/>
          <p:nvPr/>
        </p:nvGrpSpPr>
        <p:grpSpPr>
          <a:xfrm>
            <a:off x="7354783" y="4766312"/>
            <a:ext cx="927250" cy="357440"/>
            <a:chOff x="2741052" y="4833995"/>
            <a:chExt cx="927250" cy="357440"/>
          </a:xfrm>
        </p:grpSpPr>
        <p:sp>
          <p:nvSpPr>
            <p:cNvPr id="50" name="Oval 49"/>
            <p:cNvSpPr/>
            <p:nvPr/>
          </p:nvSpPr>
          <p:spPr>
            <a:xfrm>
              <a:off x="2741052" y="4833995"/>
              <a:ext cx="218941" cy="218941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3088784" y="4914436"/>
                  <a:ext cx="5795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88784" y="4914436"/>
                  <a:ext cx="57951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8421" r="-8421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TextBox 13"/>
          <p:cNvSpPr txBox="1"/>
          <p:nvPr/>
        </p:nvSpPr>
        <p:spPr>
          <a:xfrm>
            <a:off x="9257131" y="5173224"/>
            <a:ext cx="2640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Now our decisions affect our observations, right!?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1997" y="3734996"/>
            <a:ext cx="3495543" cy="246888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702557" y="3573065"/>
            <a:ext cx="1974574" cy="1550687"/>
            <a:chOff x="2702557" y="3573065"/>
            <a:chExt cx="1974574" cy="15506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702557" y="4754420"/>
                  <a:ext cx="197457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rgbClr val="0070C0"/>
                      </a:solidFill>
                    </a:rPr>
                    <a:t>Budget: </a:t>
                  </a:r>
                  <a14:m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a14:m>
                  <a:r>
                    <a:rPr lang="en-US" dirty="0">
                      <a:solidFill>
                        <a:srgbClr val="0070C0"/>
                      </a:solidFill>
                    </a:rPr>
                    <a:t> queries</a:t>
                  </a: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2557" y="4754420"/>
                  <a:ext cx="1974574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2469" t="-9836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9" name="Group 18"/>
            <p:cNvGrpSpPr/>
            <p:nvPr/>
          </p:nvGrpSpPr>
          <p:grpSpPr>
            <a:xfrm>
              <a:off x="3689844" y="3573065"/>
              <a:ext cx="753569" cy="1181355"/>
              <a:chOff x="3689844" y="3573065"/>
              <a:chExt cx="753569" cy="1181355"/>
            </a:xfrm>
          </p:grpSpPr>
          <p:cxnSp>
            <p:nvCxnSpPr>
              <p:cNvPr id="11" name="Straight Arrow Connector 10"/>
              <p:cNvCxnSpPr>
                <a:stCxn id="9" idx="0"/>
              </p:cNvCxnSpPr>
              <p:nvPr/>
            </p:nvCxnSpPr>
            <p:spPr>
              <a:xfrm flipV="1">
                <a:off x="3689844" y="3701774"/>
                <a:ext cx="630365" cy="1052646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4292203" y="3573065"/>
                <a:ext cx="151210" cy="142871"/>
              </a:xfrm>
              <a:prstGeom prst="rect">
                <a:avLst/>
              </a:prstGeom>
              <a:noFill/>
              <a:ln w="19050">
                <a:solidFill>
                  <a:srgbClr val="5B9B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2619513" y="3701774"/>
            <a:ext cx="2703444" cy="4549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5367131" y="3355121"/>
            <a:ext cx="4108197" cy="369332"/>
            <a:chOff x="5367131" y="3355121"/>
            <a:chExt cx="4108197" cy="369332"/>
          </a:xfrm>
        </p:grpSpPr>
        <p:sp>
          <p:nvSpPr>
            <p:cNvPr id="25" name="TextBox 24"/>
            <p:cNvSpPr txBox="1"/>
            <p:nvPr/>
          </p:nvSpPr>
          <p:spPr>
            <a:xfrm>
              <a:off x="5839105" y="3355121"/>
              <a:ext cx="3636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This makes us only need to explore!</a:t>
              </a:r>
            </a:p>
          </p:txBody>
        </p:sp>
        <p:cxnSp>
          <p:nvCxnSpPr>
            <p:cNvPr id="24" name="Straight Arrow Connector 23"/>
            <p:cNvCxnSpPr>
              <a:stCxn id="25" idx="1"/>
            </p:cNvCxnSpPr>
            <p:nvPr/>
          </p:nvCxnSpPr>
          <p:spPr>
            <a:xfrm flipH="1">
              <a:off x="5367131" y="3539787"/>
              <a:ext cx="471974" cy="16198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052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Vs. Combinatorial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Known environment model</a:t>
            </a:r>
          </a:p>
          <a:p>
            <a:pPr lvl="1"/>
            <a:r>
              <a:rPr lang="en-US" dirty="0"/>
              <a:t>A planning problem in RL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39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857375" y="2968692"/>
            <a:ext cx="4238625" cy="3297965"/>
            <a:chOff x="1857375" y="2968692"/>
            <a:chExt cx="4238625" cy="3297965"/>
          </a:xfrm>
        </p:grpSpPr>
        <p:pic>
          <p:nvPicPr>
            <p:cNvPr id="2050" name="Picture 2" descr="Traveling salesman problems - optimizati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75" y="2968692"/>
              <a:ext cx="4238625" cy="2800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405464" y="5897325"/>
              <a:ext cx="3142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Traveling salesman problem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629660" y="3559013"/>
            <a:ext cx="2642101" cy="2617950"/>
            <a:chOff x="7629660" y="3559013"/>
            <a:chExt cx="2642101" cy="2617950"/>
          </a:xfrm>
        </p:grpSpPr>
        <p:pic>
          <p:nvPicPr>
            <p:cNvPr id="2052" name="Picture 4" descr="https://upload.wikimedia.org/wikipedia/commons/thumb/c/cf/Max-cut.svg/2560px-Max-cut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9660" y="3559013"/>
              <a:ext cx="2642101" cy="2113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411312" y="5807631"/>
              <a:ext cx="16427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Maximum cut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490951" y="2464158"/>
            <a:ext cx="4061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It also becomes a learning problem, when functional approximation is needed. </a:t>
            </a:r>
          </a:p>
        </p:txBody>
      </p:sp>
    </p:spTree>
    <p:extLst>
      <p:ext uri="{BB962C8B-B14F-4D97-AF65-F5344CB8AC3E}">
        <p14:creationId xmlns:p14="http://schemas.microsoft.com/office/powerpoint/2010/main" val="188566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Vs. Evolutionary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family of trial-and-error search solutions</a:t>
            </a:r>
          </a:p>
          <a:p>
            <a:pPr lvl="1"/>
            <a:r>
              <a:rPr lang="en-US" dirty="0"/>
              <a:t>Over </a:t>
            </a:r>
            <a:r>
              <a:rPr lang="en-US" altLang="zh-CN" dirty="0"/>
              <a:t>a</a:t>
            </a:r>
            <a:r>
              <a:rPr lang="en-US" dirty="0"/>
              <a:t> population of policies</a:t>
            </a:r>
          </a:p>
          <a:p>
            <a:pPr lvl="1"/>
            <a:r>
              <a:rPr lang="en-US" dirty="0"/>
              <a:t>Fail to leverage detailed problem structure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40</a:t>
            </a:fld>
            <a:endParaRPr lang="en-US"/>
          </a:p>
        </p:txBody>
      </p:sp>
      <p:pic>
        <p:nvPicPr>
          <p:cNvPr id="1028" name="Picture 4" descr="Survival of the fittest - Genetics and Evolu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161" y="3249689"/>
            <a:ext cx="2864696" cy="262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imulated Annealing optimization of a one-dimensional objective function |  Download Scientific Diagr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835" y="3384962"/>
            <a:ext cx="3123509" cy="249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459267" y="5959965"/>
            <a:ext cx="2353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Genetic programming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61340" y="5968771"/>
            <a:ext cx="2353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Simulated annealing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76650" y="3313656"/>
            <a:ext cx="1510018" cy="369332"/>
            <a:chOff x="746620" y="2969703"/>
            <a:chExt cx="1510018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746620" y="2969703"/>
              <a:ext cx="15100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Policies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614881" y="3171039"/>
              <a:ext cx="4572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8221212" y="3443685"/>
            <a:ext cx="3108121" cy="675314"/>
            <a:chOff x="465589" y="2969703"/>
            <a:chExt cx="3108121" cy="675314"/>
          </a:xfrm>
        </p:grpSpPr>
        <p:sp>
          <p:nvSpPr>
            <p:cNvPr id="25" name="TextBox 24"/>
            <p:cNvSpPr txBox="1"/>
            <p:nvPr/>
          </p:nvSpPr>
          <p:spPr>
            <a:xfrm>
              <a:off x="746620" y="2969703"/>
              <a:ext cx="2827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Perturb to a different policy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H="1">
              <a:off x="465589" y="3284290"/>
              <a:ext cx="306198" cy="36072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082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2198</TotalTime>
  <Words>2131</Words>
  <Application>Microsoft Macintosh PowerPoint</Application>
  <PresentationFormat>Widescreen</PresentationFormat>
  <Paragraphs>557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KaiTi</vt:lpstr>
      <vt:lpstr>Arial</vt:lpstr>
      <vt:lpstr>Calibri</vt:lpstr>
      <vt:lpstr>Calibri Light</vt:lpstr>
      <vt:lpstr>Cambria Math</vt:lpstr>
      <vt:lpstr>Wingdings</vt:lpstr>
      <vt:lpstr>Office Theme</vt:lpstr>
      <vt:lpstr>Introduction to Reinforcement Learning</vt:lpstr>
      <vt:lpstr>Outline</vt:lpstr>
      <vt:lpstr>Reinforcement learning</vt:lpstr>
      <vt:lpstr>Reinforcement learning</vt:lpstr>
      <vt:lpstr>Reinforcement learning</vt:lpstr>
      <vt:lpstr>Reinforcement learning</vt:lpstr>
      <vt:lpstr>Reinforcement learning</vt:lpstr>
      <vt:lpstr>Summary: reinforcement learning</vt:lpstr>
      <vt:lpstr>Vs. Supervised machine learning</vt:lpstr>
      <vt:lpstr>Full v.s., partial information</vt:lpstr>
      <vt:lpstr>Exploitation v.s., exploration</vt:lpstr>
      <vt:lpstr>A quick summary</vt:lpstr>
      <vt:lpstr>Vs. Unsupervised learning</vt:lpstr>
      <vt:lpstr>Why reinforcement learning</vt:lpstr>
      <vt:lpstr>Reinforcement learning in LLMs</vt:lpstr>
      <vt:lpstr>Recap: RL vs SL</vt:lpstr>
      <vt:lpstr>Why reinforcement learning</vt:lpstr>
      <vt:lpstr>Why reinforcement learning</vt:lpstr>
      <vt:lpstr>Why reinforcement learning</vt:lpstr>
      <vt:lpstr>Why reinforcement learning now</vt:lpstr>
      <vt:lpstr>Why reinforcement learning now</vt:lpstr>
      <vt:lpstr>How to do reinforcement learning</vt:lpstr>
      <vt:lpstr>How to do reinforcement learning</vt:lpstr>
      <vt:lpstr>How to do reinforcement learning</vt:lpstr>
      <vt:lpstr>How to do reinforcement learning</vt:lpstr>
      <vt:lpstr>How to do reinforcement learning</vt:lpstr>
      <vt:lpstr>How to do reinforcement learning</vt:lpstr>
      <vt:lpstr>How to do reinforcement learning</vt:lpstr>
      <vt:lpstr>How to do reinforcement learning</vt:lpstr>
      <vt:lpstr>How to do reinforcement learning</vt:lpstr>
      <vt:lpstr>Reinforcement learning in practice is challenging</vt:lpstr>
      <vt:lpstr>Reinforcement learning in practice is challenging</vt:lpstr>
      <vt:lpstr>Reinforcement learning in practice is challenging</vt:lpstr>
      <vt:lpstr>Takeaways</vt:lpstr>
      <vt:lpstr>References</vt:lpstr>
      <vt:lpstr>The bitter lesson</vt:lpstr>
      <vt:lpstr>Vs. Supervised machine learning</vt:lpstr>
      <vt:lpstr>Vs. Semi-supervised machine learning</vt:lpstr>
      <vt:lpstr>Vs. Combinatorial optimization</vt:lpstr>
      <vt:lpstr>Vs. Evolutionary methods</vt:lpstr>
    </vt:vector>
  </TitlesOfParts>
  <Company>University of Virginia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Reinforcement Learning</dc:title>
  <dc:creator>wang hongning</dc:creator>
  <cp:lastModifiedBy>hongning wang</cp:lastModifiedBy>
  <cp:revision>90</cp:revision>
  <dcterms:created xsi:type="dcterms:W3CDTF">2020-08-23T01:06:06Z</dcterms:created>
  <dcterms:modified xsi:type="dcterms:W3CDTF">2026-09-20T09:00:48Z</dcterms:modified>
</cp:coreProperties>
</file>